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4" r:id="rId3"/>
    <p:sldId id="302" r:id="rId4"/>
    <p:sldId id="299" r:id="rId5"/>
    <p:sldId id="300" r:id="rId6"/>
    <p:sldId id="313" r:id="rId7"/>
    <p:sldId id="306" r:id="rId8"/>
    <p:sldId id="305" r:id="rId9"/>
    <p:sldId id="307" r:id="rId10"/>
    <p:sldId id="309" r:id="rId11"/>
    <p:sldId id="308" r:id="rId12"/>
    <p:sldId id="310" r:id="rId13"/>
    <p:sldId id="311" r:id="rId14"/>
    <p:sldId id="312" r:id="rId15"/>
    <p:sldId id="293" r:id="rId16"/>
    <p:sldId id="301" r:id="rId17"/>
    <p:sldId id="298" r:id="rId18"/>
    <p:sldId id="272" r:id="rId19"/>
    <p:sldId id="275" r:id="rId20"/>
    <p:sldId id="315" r:id="rId21"/>
    <p:sldId id="278" r:id="rId22"/>
    <p:sldId id="280" r:id="rId23"/>
    <p:sldId id="282" r:id="rId24"/>
    <p:sldId id="294" r:id="rId25"/>
    <p:sldId id="295" r:id="rId26"/>
    <p:sldId id="283" r:id="rId27"/>
    <p:sldId id="265" r:id="rId28"/>
    <p:sldId id="266" r:id="rId29"/>
    <p:sldId id="314" r:id="rId30"/>
    <p:sldId id="316" r:id="rId31"/>
    <p:sldId id="281" r:id="rId32"/>
    <p:sldId id="290" r:id="rId33"/>
    <p:sldId id="303" r:id="rId34"/>
    <p:sldId id="291" r:id="rId35"/>
    <p:sldId id="304" r:id="rId36"/>
    <p:sldId id="276" r:id="rId37"/>
    <p:sldId id="296" r:id="rId38"/>
    <p:sldId id="297" r:id="rId39"/>
    <p:sldId id="273" r:id="rId40"/>
    <p:sldId id="267" r:id="rId41"/>
    <p:sldId id="317" r:id="rId42"/>
  </p:sldIdLst>
  <p:sldSz cx="9144000" cy="6858000" type="screen4x3"/>
  <p:notesSz cx="9748838" cy="68548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30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DE20"/>
    <a:srgbClr val="07FD01"/>
    <a:srgbClr val="CCECFF"/>
    <a:srgbClr val="33CCCC"/>
    <a:srgbClr val="99CCFF"/>
    <a:srgbClr val="CCCCFF"/>
    <a:srgbClr val="CC00FF"/>
    <a:srgbClr val="CC0099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77" autoAdjust="0"/>
  </p:normalViewPr>
  <p:slideViewPr>
    <p:cSldViewPr>
      <p:cViewPr varScale="1">
        <p:scale>
          <a:sx n="65" d="100"/>
          <a:sy n="65" d="100"/>
        </p:scale>
        <p:origin x="11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554" y="-78"/>
      </p:cViewPr>
      <p:guideLst>
        <p:guide orient="horz" pos="2159"/>
        <p:guide pos="30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E3F308B-2992-46A9-94AA-DBC004C6A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CB7C6D0-8409-492C-9900-B3183B948D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450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DE2A40C-198E-40DF-8780-785B06695F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r>
              <a:rPr lang="it-IT" altLang="it-IT"/>
              <a:t>Geminate iniziali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9E0B02E-8592-45AD-BD46-CD5DD22DA5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450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fld id="{FBD8E220-7246-4276-87AA-7D8121E8ED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792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44864E1B-06CA-4FF4-835F-B7EB0DF54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6B5A036C-4523-4DAC-A28A-9D1C2F3C08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2450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5364" name="Rectangle 1028">
            <a:extLst>
              <a:ext uri="{FF2B5EF4-FFF2-40B4-BE49-F238E27FC236}">
                <a16:creationId xmlns:a16="http://schemas.microsoft.com/office/drawing/2014/main" id="{0AD523DA-01B9-42BC-992F-73EE161934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9125" y="512763"/>
            <a:ext cx="3430588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>
            <a:extLst>
              <a:ext uri="{FF2B5EF4-FFF2-40B4-BE49-F238E27FC236}">
                <a16:creationId xmlns:a16="http://schemas.microsoft.com/office/drawing/2014/main" id="{63C876E3-BD0E-4C10-AE7C-0EB2E32887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1750" y="3255963"/>
            <a:ext cx="7145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5366" name="Rectangle 1030">
            <a:extLst>
              <a:ext uri="{FF2B5EF4-FFF2-40B4-BE49-F238E27FC236}">
                <a16:creationId xmlns:a16="http://schemas.microsoft.com/office/drawing/2014/main" id="{2A84F2D6-ABF1-456D-8C5A-329258018F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5367" name="Rectangle 1031">
            <a:extLst>
              <a:ext uri="{FF2B5EF4-FFF2-40B4-BE49-F238E27FC236}">
                <a16:creationId xmlns:a16="http://schemas.microsoft.com/office/drawing/2014/main" id="{40552747-3D89-4B8D-B69D-A78F5366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450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fld id="{639B9166-43F0-4CDB-9297-01A0E47A94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88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E399DD5-685C-4A55-8839-4AA3F325F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0443F-612F-4903-A432-530A0E6BCFCA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C8A6088-D9AB-4A00-AB4C-374AB0216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1599FA-2D4C-45A8-9221-52C3F741C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3480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344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858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7032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245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807658B-4269-4018-B6E9-954F10B65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29F71-EB61-456F-ADC2-0B8A9FD0CEA8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DA3E632D-77AE-4263-A0CC-325A9D6F8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6937CB9-E785-44BE-A3EE-E01D756ED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1369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483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9B09C759-910C-4ECB-A701-57F2A9406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219B7-C5AE-42C7-A3A4-B9DADDB0BEBF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C89F4E50-70D8-4E64-BF7D-112A68345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1D6CE2F1-E3A2-4353-827F-7275AEE97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C78854C-5F02-4E5B-AFF7-0A45879CE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2B5B-1655-4CE4-94EC-00F2718DB19F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AF926D1-E64A-4EBB-AA7D-472EB4AF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3F290AA-6432-4D2D-8191-C4370A76A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C78854C-5F02-4E5B-AFF7-0A45879CE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2B5B-1655-4CE4-94EC-00F2718DB19F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AF926D1-E64A-4EBB-AA7D-472EB4AF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3F290AA-6432-4D2D-8191-C4370A76A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845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234654C-B862-4096-9C4F-6FC5F5310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4B498-2030-441A-9A21-7C35205DAE1E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F5E878A7-4E8C-49C5-A056-BDFBCC23F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6E7A4DE-1ED2-49A4-A324-4CD0911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7885CDCD-2A88-42D0-9C2E-C8036FE41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73164-FCDA-4EC3-AB56-1DAE8206A643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5548772A-4278-434D-A705-6AB765A06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F11665D7-5752-4E24-B161-4499D1835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98EE0188-4EE9-45E1-9687-268CB171E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C2012-6480-4E56-A86F-3F4FD3EA3205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2390BD82-F42E-40F9-A343-61840D2EE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705DC175-E3F3-4477-B76A-51AED5298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74182261-C3F3-4F2A-93E1-073E660BA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DD202-2598-42F9-9AE1-A0A803B5EA6A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4595977E-27AC-4F36-B589-1C2DFAA66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8A0B6EE-46C4-43E4-A54A-E41D5B1D1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DEE49C6A-1381-4E42-BFC6-FB980ACD6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110B5-3CC7-4913-98FF-C39339B26B36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2E45FD27-DE2F-4B46-BBB9-7CB0A2787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CB79AF64-4C60-4F3C-A2DB-3FFD8E4A0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702757B6-13A0-4935-B68B-C4AFA8718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CCD9-FE35-4B14-A529-E67808BA039A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D0506F68-12E1-4516-9EE5-78C125E42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2709780-DB46-42FC-A763-C8451BDE6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C5D817C-1334-4542-927B-AF364B560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9117C-24C8-473B-A0A8-13A200E15490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83E8CFF-B172-44A3-AEA9-9A5FDECF7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EFA7372-245A-451B-AC01-2CAAE8BB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95986FF-125B-440E-A14B-ABBDFE21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7BFA6-AE4A-4ACB-8530-970A40E69FCB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4ACD6505-4BAC-4F52-8F06-B3B5C8C41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FCC9DAD1-13FE-4341-B6CA-B9567E0E3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5689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95986FF-125B-440E-A14B-ABBDFE21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7BFA6-AE4A-4ACB-8530-970A40E69FCB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4ACD6505-4BAC-4F52-8F06-B3B5C8C41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FCC9DAD1-13FE-4341-B6CA-B9567E0E3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61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2366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95986FF-125B-440E-A14B-ABBDFE21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7BFA6-AE4A-4ACB-8530-970A40E69FCB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4ACD6505-4BAC-4F52-8F06-B3B5C8C41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FCC9DAD1-13FE-4341-B6CA-B9567E0E3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CFEAE84-A85A-42DE-A36E-8A721F3DD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7B5F1-80C9-47C2-8202-D07CFD3ADEE5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B9E37D3B-9FDE-4AFD-8567-B48143E79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889BE94-5334-4DC6-AEBE-885B587E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C78854C-5F02-4E5B-AFF7-0A45879CE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2B5B-1655-4CE4-94EC-00F2718DB19F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AF926D1-E64A-4EBB-AA7D-472EB4AF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3F290AA-6432-4D2D-8191-C4370A76A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1204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38845BC-78C1-42BC-B95A-83E208462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3F6C2-E303-4F57-9976-51FDA337C6A7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98D3420-8504-4F36-918F-C90F9A953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87452FD4-9835-4E03-BD13-76D210E6E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38845BC-78C1-42BC-B95A-83E208462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3F6C2-E303-4F57-9976-51FDA337C6A7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98D3420-8504-4F36-918F-C90F9A953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87452FD4-9835-4E03-BD13-76D210E6E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9967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00286109-9A84-42F6-95D1-DC93BFB96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4CBC6-F2CD-4CF4-B776-15F89FAC367E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44B4319D-39A0-4FA1-9960-A21911E3C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8F97B5CA-DA3F-4DAA-9AA2-7C5B42B24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3F6F482-4609-4DD1-BAEF-0749F965A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13731-7F39-4E90-9C57-429FC1E69B5F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D885254-C24A-48F8-9DFB-502A8BD38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16125B6-D9C8-4541-9188-F200302EF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241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3F6F482-4609-4DD1-BAEF-0749F965A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13731-7F39-4E90-9C57-429FC1E69B5F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D885254-C24A-48F8-9DFB-502A8BD38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16125B6-D9C8-4541-9188-F200302EF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9583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3F6F482-4609-4DD1-BAEF-0749F965A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13731-7F39-4E90-9C57-429FC1E69B5F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D885254-C24A-48F8-9DFB-502A8BD38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16125B6-D9C8-4541-9188-F200302EF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5BF69C0-A0EE-4617-B2A1-6846AED86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B2CCB-D08B-4089-B3C4-31D7A7E2C239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3ED8F1EB-A6A6-4C30-BD9F-5DD21E97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7A1A8876-B6D1-450D-96B7-BD2A46146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7332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5BF69C0-A0EE-4617-B2A1-6846AED86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B2CCB-D08B-4089-B3C4-31D7A7E2C239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3ED8F1EB-A6A6-4C30-BD9F-5DD21E97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7A1A8876-B6D1-450D-96B7-BD2A46146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048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293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307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046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378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495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73B02919-326D-4127-AE57-036DDB597E7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404813"/>
            <a:ext cx="6400800" cy="1722437"/>
          </a:xfrm>
        </p:spPr>
        <p:txBody>
          <a:bodyPr anchor="b"/>
          <a:lstStyle>
            <a:lvl1pPr>
              <a:lnSpc>
                <a:spcPct val="8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altLang="it-IT" noProof="0"/>
              <a:t>Fare clic per modificare lo stile del titolo dello </a:t>
            </a:r>
            <a:br>
              <a:rPr lang="it-IT" altLang="it-IT" noProof="0"/>
            </a:br>
            <a:r>
              <a:rPr lang="it-IT" altLang="it-IT" noProof="0"/>
              <a:t>schema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23E2E69-220D-4536-8D28-E71A7C5AA99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36963" y="2708275"/>
            <a:ext cx="4419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DB3ADBA-ACBF-4733-BCFA-88A47B14F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95288" y="6453188"/>
            <a:ext cx="8353425" cy="404812"/>
          </a:xfrm>
        </p:spPr>
        <p:txBody>
          <a:bodyPr/>
          <a:lstStyle>
            <a:lvl1pPr>
              <a:defRPr i="1"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66B19-B623-4FD2-B7D5-C966B97A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282F0E-BFC4-47CE-926A-72FD39B6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107BAF-55BE-4EFD-A729-F828D4629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2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02DCE89-4937-4FBB-BC4C-686C30772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152400"/>
            <a:ext cx="1524000" cy="594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8C166A-B031-4A67-9E6D-14D5A8414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152400"/>
            <a:ext cx="4419600" cy="594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3469D0-08A8-405C-8350-ACE753526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626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C1700-A725-405E-9FA9-9CC1B489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034AAB-B3DD-455E-BC08-87B7E19E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61E7B6-65A4-4B49-BAD4-996926A9AA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37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B09FF-2E73-4F2B-B6A0-1F6ABEBE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2CCF2D-5B5D-4571-92DF-46AE48FA3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4943DF-7E0D-492C-9856-C3E7242A6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96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6BE12-CE3F-4B17-8410-4B31FFF5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9F97-C97C-4BF7-B483-8BB762A0F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570A64-DE8A-482C-A1D1-A403C422D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68A87-C81D-42BA-A3D1-E4301554E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691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0167B-E1F0-4B17-AD8C-9B5DE9D7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D0318-36DA-41D8-9A13-A9D6F53B5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396BFC-B7B1-492A-BDE2-A574D5F72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25B8FB-F998-42A1-AC3F-E36A4329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B8E4FF-DB29-486A-9605-1A5439811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9C8E5CA-68E0-4EC3-9EA0-CF1A46824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789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3C6D85-D1D9-4D16-AD86-0D6E81F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0A4271-7E4E-4EC4-A2F5-A2DD10E0D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80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DAA028-CDE0-4BF4-A444-AE1BE6679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087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0D637-E926-481C-8EF0-4B369DEA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FA43B-EBEC-4874-AD7E-647ECF1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270E78-E0DD-4B44-87B9-086093E06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905B0-BE51-4C23-B27C-9FF0CFF8E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275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6FE67-3222-4DD7-99CC-707638CD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309417-E4A4-4793-BAB7-BD3DCE97C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30BDA2-5DF5-4F0D-B165-9E95EE5F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CEE0B7-09E5-40FA-B5BC-F0E54EC3C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6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5E945C25-4194-4486-BC31-64A0E06E7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6019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D7FB3E-59A8-4647-9B62-D3D8A18B2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949929-329B-4D1A-B7AD-06A680420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0080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ctr" anchorCtr="0" compatLnSpc="1">
            <a:prstTxWarp prst="textNoShape">
              <a:avLst/>
            </a:prstTxWarp>
          </a:bodyPr>
          <a:lstStyle>
            <a:lvl1pPr>
              <a:defRPr i="0">
                <a:cs typeface="Times New Roman" panose="02020603050405020304" pitchFamily="18" charset="0"/>
              </a:defRPr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iba-ese.unisalento.it/index.php/idomeneo/article/view/15293/1328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fsag.unito.it/ark/gallipoli2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>
            <a:extLst>
              <a:ext uri="{FF2B5EF4-FFF2-40B4-BE49-F238E27FC236}">
                <a16:creationId xmlns:a16="http://schemas.microsoft.com/office/drawing/2014/main" id="{16F231FE-24F4-4A6D-85EA-349FF9825B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915219"/>
            <a:ext cx="8352731" cy="1801813"/>
          </a:xfrm>
          <a:noFill/>
          <a:ln/>
        </p:spPr>
        <p:txBody>
          <a:bodyPr/>
          <a:lstStyle/>
          <a:p>
            <a:pPr algn="ctr"/>
            <a:r>
              <a:rPr lang="it-IT" altLang="it-IT" sz="4400" dirty="0">
                <a:solidFill>
                  <a:schemeClr val="bg1"/>
                </a:solidFill>
              </a:rPr>
              <a:t>Opposizioni di lunghezza consonantica</a:t>
            </a:r>
            <a:br>
              <a:rPr lang="it-IT" altLang="it-IT" sz="4400" dirty="0">
                <a:solidFill>
                  <a:schemeClr val="bg1"/>
                </a:solidFill>
              </a:rPr>
            </a:br>
            <a:r>
              <a:rPr lang="it-IT" altLang="it-IT" sz="4400" dirty="0">
                <a:solidFill>
                  <a:schemeClr val="bg1"/>
                </a:solidFill>
              </a:rPr>
              <a:t>nei dialetti salentini</a:t>
            </a:r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BE9973EE-150E-4E01-B1D9-A773F3B69D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504" y="4365104"/>
            <a:ext cx="8928546" cy="1511821"/>
          </a:xfrm>
          <a:noFill/>
          <a:ln/>
        </p:spPr>
        <p:txBody>
          <a:bodyPr/>
          <a:lstStyle/>
          <a:p>
            <a:pPr algn="ctr"/>
            <a:r>
              <a:rPr lang="pt-PT" altLang="it-IT" b="1" dirty="0">
                <a:solidFill>
                  <a:schemeClr val="bg1"/>
                </a:solidFill>
              </a:rPr>
              <a:t>Antonio Romano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Laboratorio di Fonetica Sperimentale “Arturo Genre”</a:t>
            </a:r>
          </a:p>
          <a:p>
            <a:pPr algn="ctr"/>
            <a:r>
              <a:rPr lang="it-IT" altLang="it-IT" sz="2000" i="1" dirty="0" err="1">
                <a:solidFill>
                  <a:schemeClr val="bg1"/>
                </a:solidFill>
              </a:rPr>
              <a:t>Dip</a:t>
            </a:r>
            <a:r>
              <a:rPr lang="it-IT" altLang="it-IT" sz="2000" i="1" dirty="0">
                <a:solidFill>
                  <a:schemeClr val="bg1"/>
                </a:solidFill>
              </a:rPr>
              <a:t>. di Lingue e Lett. Straniere e Culture Moderne</a:t>
            </a:r>
          </a:p>
          <a:p>
            <a:pPr algn="ctr"/>
            <a:r>
              <a:rPr lang="it-IT" altLang="it-IT" sz="2000" i="1" dirty="0">
                <a:solidFill>
                  <a:schemeClr val="bg1"/>
                </a:solidFill>
              </a:rPr>
              <a:t>Università degli Studi di Torino</a:t>
            </a:r>
          </a:p>
          <a:p>
            <a:pPr algn="ctr"/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www.lfsag.unito.it</a:t>
            </a:r>
          </a:p>
          <a:p>
            <a:pPr algn="ctr"/>
            <a:endParaRPr lang="it-IT" altLang="it-IT" sz="2000" i="1" dirty="0">
              <a:solidFill>
                <a:schemeClr val="bg1"/>
              </a:solidFill>
            </a:endParaRPr>
          </a:p>
        </p:txBody>
      </p:sp>
      <p:pic>
        <p:nvPicPr>
          <p:cNvPr id="4132" name="Picture 36">
            <a:extLst>
              <a:ext uri="{FF2B5EF4-FFF2-40B4-BE49-F238E27FC236}">
                <a16:creationId xmlns:a16="http://schemas.microsoft.com/office/drawing/2014/main" id="{F96E0F2E-E425-4FFD-A794-21263106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fsag_index">
            <a:extLst>
              <a:ext uri="{FF2B5EF4-FFF2-40B4-BE49-F238E27FC236}">
                <a16:creationId xmlns:a16="http://schemas.microsoft.com/office/drawing/2014/main" id="{FEFD572B-AC0E-408B-A67E-964FA134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12" y="188640"/>
            <a:ext cx="19621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031BCF8-4F53-4CAB-A0BD-027A6C5A40BA}"/>
              </a:ext>
            </a:extLst>
          </p:cNvPr>
          <p:cNvSpPr/>
          <p:nvPr/>
        </p:nvSpPr>
        <p:spPr>
          <a:xfrm>
            <a:off x="1619672" y="47667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0" dirty="0">
                <a:solidFill>
                  <a:schemeClr val="bg1"/>
                </a:solidFill>
              </a:rPr>
              <a:t>Giornate di studio: </a:t>
            </a:r>
            <a:r>
              <a:rPr lang="it-IT" sz="1800" dirty="0">
                <a:solidFill>
                  <a:schemeClr val="bg1"/>
                </a:solidFill>
              </a:rPr>
              <a:t>I dialetti di Puglia e Salento:</a:t>
            </a:r>
          </a:p>
          <a:p>
            <a:r>
              <a:rPr lang="it-IT" sz="1800" dirty="0">
                <a:solidFill>
                  <a:schemeClr val="bg1"/>
                </a:solidFill>
              </a:rPr>
              <a:t>due diverse facce del Meridione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2732537-274A-4000-92D0-B7FF6714EBE7}"/>
              </a:ext>
            </a:extLst>
          </p:cNvPr>
          <p:cNvSpPr/>
          <p:nvPr/>
        </p:nvSpPr>
        <p:spPr>
          <a:xfrm>
            <a:off x="1547664" y="6351711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>
              <a:solidFill>
                <a:srgbClr val="FF0000"/>
              </a:solidFill>
            </a:endParaRPr>
          </a:p>
          <a:p>
            <a:r>
              <a:rPr lang="it-IT" sz="1600" i="0" dirty="0">
                <a:solidFill>
                  <a:schemeClr val="bg1"/>
                </a:solidFill>
              </a:rPr>
              <a:t>Università di Zurigo, 30-31/05/2022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4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503548" y="170080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 err="1">
                <a:solidFill>
                  <a:schemeClr val="bg1"/>
                </a:solidFill>
              </a:rPr>
              <a:t>Endo</a:t>
            </a:r>
            <a:r>
              <a:rPr lang="it-IT" sz="2000" i="0" dirty="0">
                <a:solidFill>
                  <a:schemeClr val="bg1"/>
                </a:solidFill>
              </a:rPr>
              <a:t> &amp; </a:t>
            </a:r>
            <a:r>
              <a:rPr lang="it-IT" sz="2000" i="0" dirty="0" err="1">
                <a:solidFill>
                  <a:schemeClr val="bg1"/>
                </a:solidFill>
              </a:rPr>
              <a:t>Bertinetto</a:t>
            </a:r>
            <a:r>
              <a:rPr lang="it-IT" sz="2000" i="0" dirty="0">
                <a:solidFill>
                  <a:schemeClr val="bg1"/>
                </a:solidFill>
              </a:rPr>
              <a:t> (1999)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p. 252 (5 parlanti piemontesi, 6 pisani e 5 napoletani)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	</a:t>
            </a:r>
            <a:r>
              <a:rPr lang="it-IT" sz="2000" i="0" dirty="0" err="1">
                <a:solidFill>
                  <a:schemeClr val="bg1"/>
                </a:solidFill>
              </a:rPr>
              <a:t>piem</a:t>
            </a:r>
            <a:r>
              <a:rPr lang="it-IT" sz="2000" i="0" dirty="0">
                <a:solidFill>
                  <a:schemeClr val="bg1"/>
                </a:solidFill>
              </a:rPr>
              <a:t>.	pisani	</a:t>
            </a:r>
            <a:r>
              <a:rPr lang="it-IT" sz="2000" i="0" dirty="0" err="1">
                <a:solidFill>
                  <a:schemeClr val="bg1"/>
                </a:solidFill>
              </a:rPr>
              <a:t>nap</a:t>
            </a:r>
            <a:r>
              <a:rPr lang="it-IT" sz="2000" i="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/t/	81	77	80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</a:t>
            </a:r>
            <a:r>
              <a:rPr lang="it-IT" sz="2000" i="0" dirty="0" err="1">
                <a:solidFill>
                  <a:schemeClr val="bg1"/>
                </a:solidFill>
              </a:rPr>
              <a:t>tt</a:t>
            </a:r>
            <a:r>
              <a:rPr lang="it-IT" sz="2000" i="0" dirty="0">
                <a:solidFill>
                  <a:schemeClr val="bg1"/>
                </a:solidFill>
              </a:rPr>
              <a:t>/	131	128	142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Emerge un rapporto medio di 1,68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 err="1">
                <a:solidFill>
                  <a:schemeClr val="bg1"/>
                </a:solidFill>
              </a:rPr>
              <a:t>Endo</a:t>
            </a:r>
            <a:r>
              <a:rPr lang="it-IT" sz="1800" i="0" dirty="0">
                <a:solidFill>
                  <a:schemeClr val="bg1"/>
                </a:solidFill>
              </a:rPr>
              <a:t> R. &amp; </a:t>
            </a:r>
            <a:r>
              <a:rPr lang="it-IT" sz="1800" i="0" dirty="0" err="1">
                <a:solidFill>
                  <a:schemeClr val="bg1"/>
                </a:solidFill>
              </a:rPr>
              <a:t>Bertinetto</a:t>
            </a:r>
            <a:r>
              <a:rPr lang="it-IT" sz="1800" i="0" dirty="0">
                <a:solidFill>
                  <a:schemeClr val="bg1"/>
                </a:solidFill>
              </a:rPr>
              <a:t> P.M. (1999). “Caratteristiche prosodiche della cosiddette ‘rafforzate’ dell’italiano”. In: R. </a:t>
            </a:r>
            <a:r>
              <a:rPr lang="it-IT" sz="1800" i="0" dirty="0" err="1">
                <a:solidFill>
                  <a:schemeClr val="bg1"/>
                </a:solidFill>
              </a:rPr>
              <a:t>Delmonte</a:t>
            </a:r>
            <a:r>
              <a:rPr lang="it-IT" sz="1800" i="0" dirty="0">
                <a:solidFill>
                  <a:schemeClr val="bg1"/>
                </a:solidFill>
              </a:rPr>
              <a:t> e A. </a:t>
            </a:r>
            <a:r>
              <a:rPr lang="it-IT" sz="1800" i="0" dirty="0" err="1">
                <a:solidFill>
                  <a:schemeClr val="bg1"/>
                </a:solidFill>
              </a:rPr>
              <a:t>Bristot</a:t>
            </a:r>
            <a:r>
              <a:rPr lang="it-IT" sz="1800" i="0" dirty="0">
                <a:solidFill>
                  <a:schemeClr val="bg1"/>
                </a:solidFill>
              </a:rPr>
              <a:t> (a cura di), </a:t>
            </a:r>
            <a:r>
              <a:rPr lang="it-IT" sz="1800" dirty="0">
                <a:solidFill>
                  <a:schemeClr val="bg1"/>
                </a:solidFill>
              </a:rPr>
              <a:t>Aspetti computazionali in fonetica, linguistica e didattica delle lingue: modelli e algoritmi </a:t>
            </a:r>
            <a:r>
              <a:rPr lang="it-IT" sz="1800" i="0" dirty="0">
                <a:solidFill>
                  <a:schemeClr val="bg1"/>
                </a:solidFill>
              </a:rPr>
              <a:t>(Atti delle IX Giornate di Studio del “Gruppo di Fonetica Sperimentale” dell’Associazione Italiana di Acustica, Venezia, 17-19 Dic. 1998), Roma, </a:t>
            </a:r>
            <a:r>
              <a:rPr lang="it-IT" sz="1800" i="0" dirty="0" err="1">
                <a:solidFill>
                  <a:schemeClr val="bg1"/>
                </a:solidFill>
              </a:rPr>
              <a:t>Esagrafica</a:t>
            </a:r>
            <a:r>
              <a:rPr lang="it-IT" sz="1800" i="0" dirty="0">
                <a:solidFill>
                  <a:schemeClr val="bg1"/>
                </a:solidFill>
              </a:rPr>
              <a:t>, 243-255.</a:t>
            </a:r>
          </a:p>
        </p:txBody>
      </p:sp>
    </p:spTree>
    <p:extLst>
      <p:ext uri="{BB962C8B-B14F-4D97-AF65-F5344CB8AC3E}">
        <p14:creationId xmlns:p14="http://schemas.microsoft.com/office/powerpoint/2010/main" val="415774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5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577453" y="1700808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>
                <a:solidFill>
                  <a:schemeClr val="bg1"/>
                </a:solidFill>
              </a:rPr>
              <a:t>Romano A. (2003). 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pp. 364-365 (parole isolate di 4 parlanti salentini):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	tenuta	rilascio	tot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V'</a:t>
            </a:r>
            <a:r>
              <a:rPr lang="it-IT" sz="2000" i="0" dirty="0" err="1">
                <a:solidFill>
                  <a:schemeClr val="bg1"/>
                </a:solidFill>
              </a:rPr>
              <a:t>pV</a:t>
            </a:r>
            <a:r>
              <a:rPr lang="it-IT" sz="2000" i="0" dirty="0">
                <a:solidFill>
                  <a:schemeClr val="bg1"/>
                </a:solidFill>
              </a:rPr>
              <a:t>	53	25	78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'</a:t>
            </a:r>
            <a:r>
              <a:rPr lang="it-IT" sz="2000" i="0" dirty="0" err="1">
                <a:solidFill>
                  <a:schemeClr val="bg1"/>
                </a:solidFill>
              </a:rPr>
              <a:t>VpV</a:t>
            </a:r>
            <a:r>
              <a:rPr lang="it-IT" sz="2000" i="0" dirty="0">
                <a:solidFill>
                  <a:schemeClr val="bg1"/>
                </a:solidFill>
              </a:rPr>
              <a:t>	56	14	70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'</a:t>
            </a:r>
            <a:r>
              <a:rPr lang="it-IT" sz="2000" i="0" dirty="0" err="1">
                <a:solidFill>
                  <a:schemeClr val="bg1"/>
                </a:solidFill>
              </a:rPr>
              <a:t>Vp:V</a:t>
            </a:r>
            <a:r>
              <a:rPr lang="it-IT" sz="2000" i="0" dirty="0">
                <a:solidFill>
                  <a:schemeClr val="bg1"/>
                </a:solidFill>
              </a:rPr>
              <a:t>	142	24	166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Emerge un rapporto medio di 2,24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Romano A. (2003). “Geminate iniziali salentine: un contributo di fonetica strumentale alle ricerche sulla geminazione consonantica”. In: R. Caprini (a cura di), Parole romanze. Scritti per Michel Contini, Alessandria: Dell’Orso, 349-376.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5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6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433437" y="1412776"/>
            <a:ext cx="82809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>
                <a:solidFill>
                  <a:schemeClr val="bg1"/>
                </a:solidFill>
              </a:rPr>
              <a:t>Romano </a:t>
            </a:r>
            <a:r>
              <a:rPr lang="it-IT" sz="2000" dirty="0">
                <a:solidFill>
                  <a:schemeClr val="bg1"/>
                </a:solidFill>
              </a:rPr>
              <a:t>et </a:t>
            </a:r>
            <a:r>
              <a:rPr lang="it-IT" sz="2000" dirty="0" err="1">
                <a:solidFill>
                  <a:schemeClr val="bg1"/>
                </a:solidFill>
              </a:rPr>
              <a:t>alii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i="0" dirty="0">
                <a:solidFill>
                  <a:schemeClr val="bg1"/>
                </a:solidFill>
              </a:rPr>
              <a:t>(2003) p. 244 (1200 realizzazioni di consonanti scempie e geminate in diverse posizioni all'interno del campione di 150 parole isolate pronunciate da 14 studenti di area ligure-piemontese)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Tabella I. Durate medie di tenuta e rilascio per le occlusive più rappresentate nel corpus.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Emerge un rapporto medio di 1,89 (1,99 per le sorde e 1,78 per le sonore, ma 1,70 per le bilabiali sonore)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Romano A., Manco F. &amp; </a:t>
            </a:r>
            <a:r>
              <a:rPr lang="it-IT" sz="1800" i="0" dirty="0" err="1">
                <a:solidFill>
                  <a:schemeClr val="bg1"/>
                </a:solidFill>
              </a:rPr>
              <a:t>Tomatis</a:t>
            </a:r>
            <a:r>
              <a:rPr lang="it-IT" sz="1800" i="0" dirty="0">
                <a:solidFill>
                  <a:schemeClr val="bg1"/>
                </a:solidFill>
              </a:rPr>
              <a:t> M. (2003). “Caratterizzazione del parlato sulla base di indici temporali: un esperimento su parole isolate di un campione di studenti torinesi”. </a:t>
            </a:r>
            <a:r>
              <a:rPr lang="it-IT" sz="1800" dirty="0">
                <a:solidFill>
                  <a:schemeClr val="bg1"/>
                </a:solidFill>
              </a:rPr>
              <a:t>Bollettino dell’Atlante Linguistico Italiano</a:t>
            </a:r>
            <a:r>
              <a:rPr lang="it-IT" sz="1800" i="0" dirty="0">
                <a:solidFill>
                  <a:schemeClr val="bg1"/>
                </a:solidFill>
              </a:rPr>
              <a:t>, 27, 237-251.</a:t>
            </a:r>
            <a:endParaRPr lang="it-IT" sz="2000" i="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D69627B-5367-4ED7-8D00-0C2E742B9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3068960"/>
            <a:ext cx="8028384" cy="1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7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433437" y="1412776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 err="1">
                <a:solidFill>
                  <a:schemeClr val="bg1"/>
                </a:solidFill>
              </a:rPr>
              <a:t>Payne</a:t>
            </a:r>
            <a:r>
              <a:rPr lang="it-IT" sz="2000" i="0" dirty="0">
                <a:solidFill>
                  <a:schemeClr val="bg1"/>
                </a:solidFill>
              </a:rPr>
              <a:t> E. (2005) - 4 parlanti pisani con geminate distinte in base al luogo d’art.:</a:t>
            </a: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per C la media varia tra 35 e 90 (minimo per /</a:t>
            </a:r>
            <a:r>
              <a:rPr lang="it-IT" sz="1800" i="0" dirty="0" err="1">
                <a:solidFill>
                  <a:schemeClr val="bg1"/>
                </a:solidFill>
              </a:rPr>
              <a:t>ll</a:t>
            </a:r>
            <a:r>
              <a:rPr lang="it-IT" sz="1800" i="0" dirty="0">
                <a:solidFill>
                  <a:schemeClr val="bg1"/>
                </a:solidFill>
              </a:rPr>
              <a:t>/, </a:t>
            </a:r>
            <a:r>
              <a:rPr lang="it-IT" sz="1800" i="0" dirty="0" err="1">
                <a:solidFill>
                  <a:schemeClr val="bg1"/>
                </a:solidFill>
              </a:rPr>
              <a:t>max</a:t>
            </a:r>
            <a:r>
              <a:rPr lang="it-IT" sz="1800" i="0" dirty="0">
                <a:solidFill>
                  <a:schemeClr val="bg1"/>
                </a:solidFill>
              </a:rPr>
              <a:t> per /</a:t>
            </a:r>
            <a:r>
              <a:rPr lang="it-IT" sz="1800" i="0" dirty="0" err="1">
                <a:solidFill>
                  <a:schemeClr val="bg1"/>
                </a:solidFill>
              </a:rPr>
              <a:t>ff</a:t>
            </a:r>
            <a:r>
              <a:rPr lang="it-IT" sz="1800" i="0" dirty="0">
                <a:solidFill>
                  <a:schemeClr val="bg1"/>
                </a:solidFill>
              </a:rPr>
              <a:t>/) </a:t>
            </a: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per C: la media varia tra 83 e 141 (minimo per /</a:t>
            </a:r>
            <a:r>
              <a:rPr lang="it-IT" sz="1800" i="0" dirty="0" err="1">
                <a:solidFill>
                  <a:schemeClr val="bg1"/>
                </a:solidFill>
              </a:rPr>
              <a:t>ll</a:t>
            </a:r>
            <a:r>
              <a:rPr lang="it-IT" sz="1800" i="0" dirty="0">
                <a:solidFill>
                  <a:schemeClr val="bg1"/>
                </a:solidFill>
              </a:rPr>
              <a:t>/, </a:t>
            </a:r>
            <a:r>
              <a:rPr lang="it-IT" sz="1800" i="0" dirty="0" err="1">
                <a:solidFill>
                  <a:schemeClr val="bg1"/>
                </a:solidFill>
              </a:rPr>
              <a:t>max</a:t>
            </a:r>
            <a:r>
              <a:rPr lang="it-IT" sz="1800" i="0" dirty="0">
                <a:solidFill>
                  <a:schemeClr val="bg1"/>
                </a:solidFill>
              </a:rPr>
              <a:t> per /</a:t>
            </a:r>
            <a:r>
              <a:rPr lang="it-IT" sz="1800" i="0" dirty="0" err="1">
                <a:solidFill>
                  <a:schemeClr val="bg1"/>
                </a:solidFill>
              </a:rPr>
              <a:t>ff</a:t>
            </a:r>
            <a:r>
              <a:rPr lang="it-IT" sz="1800" i="0" dirty="0">
                <a:solidFill>
                  <a:schemeClr val="bg1"/>
                </a:solidFill>
              </a:rPr>
              <a:t>/) </a:t>
            </a: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/</a:t>
            </a:r>
            <a:r>
              <a:rPr lang="it-IT" sz="1800" i="0" dirty="0" err="1">
                <a:solidFill>
                  <a:schemeClr val="bg1"/>
                </a:solidFill>
              </a:rPr>
              <a:t>bb</a:t>
            </a:r>
            <a:r>
              <a:rPr lang="it-IT" sz="1800" i="0" dirty="0">
                <a:solidFill>
                  <a:schemeClr val="bg1"/>
                </a:solidFill>
              </a:rPr>
              <a:t>/ risulta di </a:t>
            </a:r>
            <a:r>
              <a:rPr lang="it-IT" sz="1800" i="0" dirty="0" err="1">
                <a:solidFill>
                  <a:schemeClr val="bg1"/>
                </a:solidFill>
              </a:rPr>
              <a:t>ca</a:t>
            </a:r>
            <a:r>
              <a:rPr lang="it-IT" sz="1800" i="0" dirty="0">
                <a:solidFill>
                  <a:schemeClr val="bg1"/>
                </a:solidFill>
              </a:rPr>
              <a:t>. 116 </a:t>
            </a:r>
            <a:r>
              <a:rPr lang="it-IT" sz="1800" i="0" dirty="0" err="1">
                <a:solidFill>
                  <a:schemeClr val="bg1"/>
                </a:solidFill>
              </a:rPr>
              <a:t>ms</a:t>
            </a:r>
            <a:r>
              <a:rPr lang="it-IT" sz="1800" i="0" dirty="0">
                <a:solidFill>
                  <a:schemeClr val="bg1"/>
                </a:solidFill>
              </a:rPr>
              <a:t> in media (p. 158)</a:t>
            </a:r>
          </a:p>
          <a:p>
            <a:pPr algn="just"/>
            <a:endParaRPr lang="it-IT" sz="18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p. 163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Complessivamente in questi materiali trova un rapporto di 1,90. Per le bilabiali si ricavano valori compresi tra 1,53 e 2,10 con un rapporto medio di 1,76.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en-US" sz="1800" i="0" dirty="0">
                <a:solidFill>
                  <a:schemeClr val="bg1"/>
                </a:solidFill>
              </a:rPr>
              <a:t>Payne E. (2005) “Phonetic variation in Italian consonant gemination”. In </a:t>
            </a:r>
            <a:r>
              <a:rPr lang="en-US" sz="1800" dirty="0">
                <a:solidFill>
                  <a:schemeClr val="bg1"/>
                </a:solidFill>
              </a:rPr>
              <a:t>Journal of the International Phonetic Association</a:t>
            </a:r>
            <a:r>
              <a:rPr lang="en-US" sz="1800" i="0" dirty="0">
                <a:solidFill>
                  <a:schemeClr val="bg1"/>
                </a:solidFill>
              </a:rPr>
              <a:t>, 35, 153-181.</a:t>
            </a:r>
            <a:endParaRPr lang="it-IT" sz="2000" i="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31B9A1-96E5-4890-B7FB-B94C9F21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28234"/>
            <a:ext cx="8028384" cy="11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8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433437" y="1276305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>
                <a:solidFill>
                  <a:schemeClr val="bg1"/>
                </a:solidFill>
              </a:rPr>
              <a:t>Sorianello (2014). Valori dei nativi (p. 34) </a:t>
            </a:r>
          </a:p>
          <a:p>
            <a:pPr algn="just"/>
            <a:endParaRPr lang="it-IT" sz="8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C → 66 (dev.st 17)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C: → 114 (dev.st 32)</a:t>
            </a:r>
          </a:p>
          <a:p>
            <a:pPr algn="just"/>
            <a:endParaRPr lang="it-IT" sz="8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Emerge un rapporto medio di 1,72.</a:t>
            </a:r>
          </a:p>
          <a:p>
            <a:pPr algn="just"/>
            <a:endParaRPr lang="it-IT" sz="8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Sorianello P. (2014). “</a:t>
            </a:r>
            <a:r>
              <a:rPr lang="it-IT" sz="1800" i="0" dirty="0" err="1">
                <a:solidFill>
                  <a:schemeClr val="bg1"/>
                </a:solidFill>
              </a:rPr>
              <a:t>Italian</a:t>
            </a:r>
            <a:r>
              <a:rPr lang="it-IT" sz="1800" i="0" dirty="0">
                <a:solidFill>
                  <a:schemeClr val="bg1"/>
                </a:solidFill>
              </a:rPr>
              <a:t> Geminate </a:t>
            </a:r>
            <a:r>
              <a:rPr lang="it-IT" sz="1800" i="0" dirty="0" err="1">
                <a:solidFill>
                  <a:schemeClr val="bg1"/>
                </a:solidFill>
              </a:rPr>
              <a:t>Consonants</a:t>
            </a:r>
            <a:r>
              <a:rPr lang="it-IT" sz="1800" i="0" dirty="0">
                <a:solidFill>
                  <a:schemeClr val="bg1"/>
                </a:solidFill>
              </a:rPr>
              <a:t> in L2 </a:t>
            </a:r>
            <a:r>
              <a:rPr lang="it-IT" sz="1800" i="0" dirty="0" err="1">
                <a:solidFill>
                  <a:schemeClr val="bg1"/>
                </a:solidFill>
              </a:rPr>
              <a:t>Acquisition</a:t>
            </a:r>
            <a:r>
              <a:rPr lang="it-IT" sz="1800" i="0" dirty="0">
                <a:solidFill>
                  <a:schemeClr val="bg1"/>
                </a:solidFill>
              </a:rPr>
              <a:t>”. In: L. Costamagna &amp; C. Celata (a cura di), </a:t>
            </a:r>
            <a:r>
              <a:rPr lang="it-IT" sz="1800" dirty="0" err="1">
                <a:solidFill>
                  <a:schemeClr val="bg1"/>
                </a:solidFill>
              </a:rPr>
              <a:t>Consonant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err="1">
                <a:solidFill>
                  <a:schemeClr val="bg1"/>
                </a:solidFill>
              </a:rPr>
              <a:t>Gemination</a:t>
            </a:r>
            <a:r>
              <a:rPr lang="it-IT" sz="1800" dirty="0">
                <a:solidFill>
                  <a:schemeClr val="bg1"/>
                </a:solidFill>
              </a:rPr>
              <a:t> in First and Second Language </a:t>
            </a:r>
            <a:r>
              <a:rPr lang="it-IT" sz="1800" dirty="0" err="1">
                <a:solidFill>
                  <a:schemeClr val="bg1"/>
                </a:solidFill>
              </a:rPr>
              <a:t>Acquisition</a:t>
            </a:r>
            <a:r>
              <a:rPr lang="it-IT" sz="1800" i="0" dirty="0">
                <a:solidFill>
                  <a:schemeClr val="bg1"/>
                </a:solidFill>
              </a:rPr>
              <a:t>, Pisa: Pacini, 25-46.</a:t>
            </a:r>
          </a:p>
          <a:p>
            <a:pPr algn="just"/>
            <a:endParaRPr lang="it-IT" sz="1800" i="0" dirty="0">
              <a:solidFill>
                <a:schemeClr val="bg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56B53C7-C6A0-45E7-9168-268EE8471306}"/>
              </a:ext>
            </a:extLst>
          </p:cNvPr>
          <p:cNvSpPr/>
          <p:nvPr/>
        </p:nvSpPr>
        <p:spPr>
          <a:xfrm>
            <a:off x="755576" y="5930696"/>
            <a:ext cx="7598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0" dirty="0">
                <a:solidFill>
                  <a:schemeClr val="bg1"/>
                </a:solidFill>
              </a:rPr>
              <a:t>Cfr. </a:t>
            </a:r>
            <a:r>
              <a:rPr lang="en-US" i="0" dirty="0">
                <a:solidFill>
                  <a:schemeClr val="bg1"/>
                </a:solidFill>
              </a:rPr>
              <a:t>L.B. &amp; A.P. Rochet (1995) “The perception of the single-geminate consonant contrast by</a:t>
            </a:r>
          </a:p>
          <a:p>
            <a:r>
              <a:rPr lang="en-US" i="0" dirty="0">
                <a:solidFill>
                  <a:schemeClr val="bg1"/>
                </a:solidFill>
              </a:rPr>
              <a:t>native speakers of Italian and Anglophones”, in </a:t>
            </a:r>
            <a:r>
              <a:rPr lang="en-US" dirty="0">
                <a:solidFill>
                  <a:schemeClr val="bg1"/>
                </a:solidFill>
              </a:rPr>
              <a:t>Proc. of ICPhS95</a:t>
            </a:r>
            <a:r>
              <a:rPr lang="en-US" i="0" dirty="0">
                <a:solidFill>
                  <a:schemeClr val="bg1"/>
                </a:solidFill>
              </a:rPr>
              <a:t>, 3, 616-619</a:t>
            </a:r>
            <a:endParaRPr lang="it-IT" i="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https://www.lfsag.unito.it/materiale/LGM2019_Alcuni_esperimenti_di_fonetica_percettiva.pdf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5BEFED-B6D3-4093-B8AF-2FD4C8EFB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42" y="4003185"/>
            <a:ext cx="2609710" cy="18740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526DA2-A9C8-40C5-A16B-198C17005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36" y="4010873"/>
            <a:ext cx="2741072" cy="18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1151514-DACA-4CC0-A0E1-330DF2386A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28FDA68A-12F5-4EDB-8F6D-3A99846A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77820"/>
            <a:ext cx="8353425" cy="50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Opposizioni di lunghezza consonantica ai confini di parola </a:t>
            </a:r>
          </a:p>
          <a:p>
            <a:pPr inden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    molto rare tipologicamente (</a:t>
            </a:r>
            <a:r>
              <a:rPr lang="fr-FR" altLang="it-IT" sz="2000" i="0" dirty="0" err="1">
                <a:solidFill>
                  <a:schemeClr val="bg1"/>
                </a:solidFill>
              </a:rPr>
              <a:t>Maddieson</a:t>
            </a:r>
            <a:r>
              <a:rPr lang="fr-FR" altLang="it-IT" sz="2000" i="0" dirty="0">
                <a:solidFill>
                  <a:schemeClr val="bg1"/>
                </a:solidFill>
              </a:rPr>
              <a:t> 1985, 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Abramson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1986-1999,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it-IT" sz="2000" i="0" dirty="0">
                <a:solidFill>
                  <a:schemeClr val="bg1"/>
                </a:solidFill>
              </a:rPr>
              <a:t>  </a:t>
            </a:r>
            <a:r>
              <a:rPr lang="en-GB" altLang="it-IT" sz="2000" i="0" dirty="0" err="1">
                <a:solidFill>
                  <a:schemeClr val="bg1"/>
                </a:solidFill>
              </a:rPr>
              <a:t>Ladefoged</a:t>
            </a:r>
            <a:r>
              <a:rPr lang="en-GB" altLang="it-IT" sz="2000" i="0" dirty="0">
                <a:solidFill>
                  <a:schemeClr val="bg1"/>
                </a:solidFill>
              </a:rPr>
              <a:t>  &amp; </a:t>
            </a:r>
            <a:r>
              <a:rPr lang="en-GB" altLang="it-IT" sz="2000" i="0" dirty="0" err="1">
                <a:solidFill>
                  <a:schemeClr val="bg1"/>
                </a:solidFill>
              </a:rPr>
              <a:t>Maddieson</a:t>
            </a:r>
            <a:r>
              <a:rPr lang="en-GB" altLang="it-IT" sz="2000" i="0" dirty="0">
                <a:solidFill>
                  <a:schemeClr val="bg1"/>
                </a:solidFill>
              </a:rPr>
              <a:t> 1996,</a:t>
            </a:r>
            <a:r>
              <a:rPr lang="it-IT" altLang="it-IT" sz="2000" i="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Bertinetto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&amp; 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Loporcaro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2000).</a:t>
            </a:r>
          </a:p>
          <a:p>
            <a:pPr>
              <a:buFont typeface="Wingdings" panose="05000000000000000000" pitchFamily="2" charset="2"/>
              <a:buChar char="v"/>
            </a:pPr>
            <a:endParaRPr lang="it-IT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Opposizione fonologica scempia/geminata in posizione iniziale assoluta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 sconosciuta all’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it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. st. e impensabile nella maggior parte delle varietà 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it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. sett.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it-IT" altLang="it-IT" sz="1600" i="0" dirty="0">
                <a:solidFill>
                  <a:schemeClr val="bg1"/>
                </a:solidFill>
                <a:cs typeface="Times New Roman" panose="02020603050405020304" pitchFamily="18" charset="0"/>
              </a:rPr>
              <a:t>(dove la distintività delle geminate è debole già in posizioni interne o in contesti di RF)</a:t>
            </a:r>
          </a:p>
          <a:p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 [Costamagna &amp; Celata (2014), Mairano &amp; De 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Iacovo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(2019)]</a:t>
            </a:r>
          </a:p>
          <a:p>
            <a:pPr>
              <a:buFont typeface="Wingdings" panose="05000000000000000000" pitchFamily="2" charset="2"/>
              <a:buNone/>
            </a:pPr>
            <a:endParaRPr lang="it-IT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RF 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Loporcaro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, 1997)</a:t>
            </a:r>
            <a:endParaRPr lang="it-IT" altLang="it-IT" sz="1600" i="0" dirty="0">
              <a:solidFill>
                <a:schemeClr val="bg1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it-IT" sz="1400" i="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1) alcune parole funzionali monosillabiche;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2) forme monosillabiche forti (nominali, aggettivali, verbali);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3) alcuni polisillabi parossitoni;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4) tutti i polisillabi ossitoni. </a:t>
            </a:r>
          </a:p>
          <a:p>
            <a:pPr indent="0"/>
            <a:endParaRPr lang="it-IT" altLang="it-IT" sz="1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0"/>
            <a:r>
              <a:rPr lang="it-IT" altLang="it-IT" sz="1800" dirty="0">
                <a:solidFill>
                  <a:schemeClr val="bg1"/>
                </a:solidFill>
                <a:cs typeface="Times New Roman" panose="02020603050405020304" pitchFamily="18" charset="0"/>
              </a:rPr>
              <a:t>https://www.lfsag.unito.it/phoneit/phoneit_phonosyntax.pdf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206855" name="Rectangle 7">
            <a:extLst>
              <a:ext uri="{FF2B5EF4-FFF2-40B4-BE49-F238E27FC236}">
                <a16:creationId xmlns:a16="http://schemas.microsoft.com/office/drawing/2014/main" id="{CE744499-BA51-497B-9E65-B6A3B4F484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8064896" cy="791369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Opposizioni di lunghezza ai confini di parola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7992888" cy="792386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Geminate iniziali in italiano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61778"/>
            <a:ext cx="8351837" cy="44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In italiano standard le consonanti geminate sono distintive solo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all’interno di parola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(in posizione postvocalica) o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in contesti fonosintattici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(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Loporcaro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1988, 1996).</a:t>
            </a:r>
          </a:p>
          <a:p>
            <a:pPr>
              <a:buFont typeface="Wingdings" panose="05000000000000000000" pitchFamily="2" charset="2"/>
              <a:buChar char="v"/>
            </a:pPr>
            <a:endParaRPr lang="it-IT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Alcuni dialetti centro-meridionali e </a:t>
            </a:r>
            <a:r>
              <a:rPr lang="it-IT" altLang="it-IT" sz="2000" i="0" dirty="0">
                <a:solidFill>
                  <a:schemeClr val="bg1"/>
                </a:solidFill>
              </a:rPr>
              <a:t>meridionali estremi 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presentano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delle consonanti geminate a inizio di parola o di frase (</a:t>
            </a:r>
            <a:r>
              <a:rPr lang="it-IT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Rohlfs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1966).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it-IT" altLang="it-IT" sz="2000" dirty="0">
                <a:solidFill>
                  <a:schemeClr val="bg1"/>
                </a:solidFill>
              </a:rPr>
              <a:t> 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Rohlfs</a:t>
            </a:r>
            <a:r>
              <a:rPr kumimoji="0" lang="it-IT" altLang="it-IT" sz="2000" dirty="0">
                <a:solidFill>
                  <a:schemeClr val="bg1"/>
                </a:solidFill>
              </a:rPr>
              <a:t> (1966): 	p. 225 rom. "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ssedia</a:t>
            </a:r>
            <a:r>
              <a:rPr kumimoji="0" lang="it-IT" altLang="it-IT" sz="2000" dirty="0">
                <a:solidFill>
                  <a:schemeClr val="bg1"/>
                </a:solidFill>
              </a:rPr>
              <a:t>" (caso di pronuncia enfatica)</a:t>
            </a:r>
          </a:p>
          <a:p>
            <a:r>
              <a:rPr kumimoji="0" lang="it-IT" altLang="it-IT" sz="2000" dirty="0">
                <a:solidFill>
                  <a:schemeClr val="bg1"/>
                </a:solidFill>
              </a:rPr>
              <a:t>		p. 235 (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raff</a:t>
            </a:r>
            <a:r>
              <a:rPr kumimoji="0" lang="it-IT" altLang="it-IT" sz="2000" dirty="0">
                <a:solidFill>
                  <a:schemeClr val="bg1"/>
                </a:solidFill>
              </a:rPr>
              <a:t>. della C 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iniz</a:t>
            </a:r>
            <a:r>
              <a:rPr kumimoji="0" lang="it-IT" altLang="it-IT" sz="2000" dirty="0">
                <a:solidFill>
                  <a:schemeClr val="bg1"/>
                </a:solidFill>
              </a:rPr>
              <a:t>.) pochi veri casi ("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cchiù</a:t>
            </a:r>
            <a:r>
              <a:rPr kumimoji="0" lang="it-IT" altLang="it-IT" sz="2000" dirty="0">
                <a:solidFill>
                  <a:schemeClr val="bg1"/>
                </a:solidFill>
              </a:rPr>
              <a:t>"), </a:t>
            </a:r>
          </a:p>
          <a:p>
            <a:r>
              <a:rPr kumimoji="0" lang="it-IT" altLang="it-IT" sz="2000" dirty="0">
                <a:solidFill>
                  <a:schemeClr val="bg1"/>
                </a:solidFill>
              </a:rPr>
              <a:t>		per il resto, tutti casi di RF</a:t>
            </a:r>
          </a:p>
          <a:p>
            <a:r>
              <a:rPr kumimoji="0" lang="it-IT" altLang="it-IT" sz="2000" dirty="0">
                <a:solidFill>
                  <a:schemeClr val="bg1"/>
                </a:solidFill>
              </a:rPr>
              <a:t>  Pisani (1972): "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ssedia</a:t>
            </a:r>
            <a:r>
              <a:rPr kumimoji="0" lang="it-IT" altLang="it-IT" sz="2000" dirty="0">
                <a:solidFill>
                  <a:schemeClr val="bg1"/>
                </a:solidFill>
              </a:rPr>
              <a:t>" ,"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mmerda</a:t>
            </a:r>
            <a:r>
              <a:rPr kumimoji="0" lang="it-IT" altLang="it-IT" sz="2000" dirty="0">
                <a:solidFill>
                  <a:schemeClr val="bg1"/>
                </a:solidFill>
              </a:rPr>
              <a:t>", "</a:t>
            </a:r>
            <a:r>
              <a:rPr kumimoji="0" lang="it-IT" altLang="it-IT" sz="2000" dirty="0" err="1">
                <a:solidFill>
                  <a:schemeClr val="bg1"/>
                </a:solidFill>
              </a:rPr>
              <a:t>cchiesa</a:t>
            </a:r>
            <a:r>
              <a:rPr kumimoji="0" lang="it-IT" altLang="it-IT" sz="2000" dirty="0">
                <a:solidFill>
                  <a:schemeClr val="bg1"/>
                </a:solidFill>
              </a:rPr>
              <a:t>" </a:t>
            </a:r>
          </a:p>
          <a:p>
            <a:r>
              <a:rPr lang="it-IT" altLang="it-IT" sz="2000" dirty="0">
                <a:solidFill>
                  <a:schemeClr val="bg1"/>
                </a:solidFill>
              </a:rPr>
              <a:t>  </a:t>
            </a:r>
            <a:r>
              <a:rPr lang="it-IT" altLang="it-IT" sz="2000" dirty="0" err="1">
                <a:solidFill>
                  <a:schemeClr val="bg1"/>
                </a:solidFill>
              </a:rPr>
              <a:t>Mioni</a:t>
            </a:r>
            <a:r>
              <a:rPr lang="it-IT" altLang="it-IT" sz="2000" dirty="0">
                <a:solidFill>
                  <a:schemeClr val="bg1"/>
                </a:solidFill>
              </a:rPr>
              <a:t> (1993): + "</a:t>
            </a:r>
            <a:r>
              <a:rPr lang="it-IT" altLang="it-IT" sz="2000" dirty="0" err="1">
                <a:solidFill>
                  <a:schemeClr val="bg1"/>
                </a:solidFill>
              </a:rPr>
              <a:t>ddio</a:t>
            </a:r>
            <a:r>
              <a:rPr lang="it-IT" altLang="it-IT" sz="2000" dirty="0">
                <a:solidFill>
                  <a:schemeClr val="bg1"/>
                </a:solidFill>
              </a:rPr>
              <a:t>"  etc.</a:t>
            </a:r>
          </a:p>
          <a:p>
            <a:r>
              <a:rPr lang="it-IT" altLang="it-IT" sz="2000" dirty="0">
                <a:solidFill>
                  <a:schemeClr val="bg1"/>
                </a:solidFill>
              </a:rPr>
              <a:t>  </a:t>
            </a:r>
            <a:r>
              <a:rPr lang="it-IT" altLang="it-IT" sz="2000" dirty="0" err="1">
                <a:solidFill>
                  <a:schemeClr val="bg1"/>
                </a:solidFill>
              </a:rPr>
              <a:t>Bertinetto</a:t>
            </a:r>
            <a:r>
              <a:rPr lang="it-IT" altLang="it-IT" sz="2000" dirty="0">
                <a:solidFill>
                  <a:schemeClr val="bg1"/>
                </a:solidFill>
              </a:rPr>
              <a:t> &amp; </a:t>
            </a:r>
            <a:r>
              <a:rPr lang="it-IT" altLang="it-IT" sz="2000" dirty="0" err="1">
                <a:solidFill>
                  <a:schemeClr val="bg1"/>
                </a:solidFill>
              </a:rPr>
              <a:t>Loporcaro</a:t>
            </a:r>
            <a:r>
              <a:rPr lang="it-IT" altLang="it-IT" sz="2000" dirty="0">
                <a:solidFill>
                  <a:schemeClr val="bg1"/>
                </a:solidFill>
              </a:rPr>
              <a:t> (2000): </a:t>
            </a:r>
          </a:p>
          <a:p>
            <a:r>
              <a:rPr lang="it-IT" altLang="it-IT" sz="2000" dirty="0">
                <a:solidFill>
                  <a:schemeClr val="bg1"/>
                </a:solidFill>
              </a:rPr>
              <a:t>		</a:t>
            </a:r>
            <a:r>
              <a:rPr lang="it-IT" altLang="it-IT" sz="2000" dirty="0" err="1">
                <a:solidFill>
                  <a:schemeClr val="bg1"/>
                </a:solidFill>
              </a:rPr>
              <a:t>ddei</a:t>
            </a:r>
            <a:r>
              <a:rPr lang="it-IT" altLang="it-IT" sz="2000" dirty="0">
                <a:solidFill>
                  <a:schemeClr val="bg1"/>
                </a:solidFill>
              </a:rPr>
              <a:t> &lt; </a:t>
            </a:r>
            <a:r>
              <a:rPr lang="fr-FR" altLang="it-IT" sz="2000" dirty="0">
                <a:solidFill>
                  <a:schemeClr val="bg1"/>
                </a:solidFill>
              </a:rPr>
              <a:t>ILLAC</a:t>
            </a:r>
            <a:r>
              <a:rPr lang="it-IT" altLang="it-IT" sz="2000" dirty="0">
                <a:solidFill>
                  <a:schemeClr val="bg1"/>
                </a:solidFill>
              </a:rPr>
              <a:t> </a:t>
            </a:r>
            <a:r>
              <a:rPr lang="it-IT" altLang="it-IT" sz="20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it-IT" altLang="it-IT" sz="2000" dirty="0">
                <a:solidFill>
                  <a:schemeClr val="bg1"/>
                </a:solidFill>
              </a:rPr>
              <a:t> "</a:t>
            </a:r>
            <a:r>
              <a:rPr lang="it-IT" altLang="it-IT" sz="2000" dirty="0" err="1">
                <a:solidFill>
                  <a:schemeClr val="bg1"/>
                </a:solidFill>
              </a:rPr>
              <a:t>llà</a:t>
            </a:r>
            <a:r>
              <a:rPr lang="it-IT" altLang="it-IT" sz="2000" dirty="0">
                <a:solidFill>
                  <a:schemeClr val="bg1"/>
                </a:solidFill>
              </a:rPr>
              <a:t>"; </a:t>
            </a:r>
            <a:r>
              <a:rPr lang="fr-FR" altLang="it-IT" sz="2000" dirty="0" err="1">
                <a:solidFill>
                  <a:schemeClr val="bg1"/>
                </a:solidFill>
              </a:rPr>
              <a:t>rrii</a:t>
            </a:r>
            <a:r>
              <a:rPr lang="fr-FR" altLang="it-IT" sz="2000" dirty="0">
                <a:solidFill>
                  <a:schemeClr val="bg1"/>
                </a:solidFill>
              </a:rPr>
              <a:t> &lt; RE(GES) </a:t>
            </a:r>
            <a:r>
              <a:rPr lang="it-IT" altLang="it-IT" sz="20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fr-FR" altLang="it-IT" sz="2000" dirty="0">
                <a:solidFill>
                  <a:schemeClr val="bg1"/>
                </a:solidFill>
              </a:rPr>
              <a:t> </a:t>
            </a:r>
            <a:r>
              <a:rPr lang="it-IT" altLang="it-IT" sz="2000" dirty="0">
                <a:solidFill>
                  <a:schemeClr val="bg1"/>
                </a:solidFill>
              </a:rPr>
              <a:t>"</a:t>
            </a:r>
            <a:r>
              <a:rPr lang="it-IT" altLang="it-IT" sz="2000" dirty="0" err="1">
                <a:solidFill>
                  <a:schemeClr val="bg1"/>
                </a:solidFill>
              </a:rPr>
              <a:t>rre</a:t>
            </a:r>
            <a:r>
              <a:rPr lang="it-IT" altLang="it-IT" sz="2000" dirty="0">
                <a:solidFill>
                  <a:schemeClr val="bg1"/>
                </a:solidFill>
              </a:rPr>
              <a:t>"...</a:t>
            </a:r>
          </a:p>
        </p:txBody>
      </p:sp>
    </p:spTree>
    <p:extLst>
      <p:ext uri="{BB962C8B-B14F-4D97-AF65-F5344CB8AC3E}">
        <p14:creationId xmlns:p14="http://schemas.microsoft.com/office/powerpoint/2010/main" val="399570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7992888" cy="792386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Geminate iniziali in WL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61779"/>
            <a:ext cx="8351837" cy="44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Abramson</a:t>
            </a:r>
            <a:r>
              <a:rPr lang="fr-FR" altLang="it-IT" sz="2000" i="0" dirty="0">
                <a:solidFill>
                  <a:schemeClr val="bg1"/>
                </a:solidFill>
              </a:rPr>
              <a:t> (1991) per il </a:t>
            </a:r>
            <a:r>
              <a:rPr lang="fr-FR" altLang="it-IT" sz="2000" i="0" dirty="0" err="1">
                <a:solidFill>
                  <a:schemeClr val="bg1"/>
                </a:solidFill>
              </a:rPr>
              <a:t>Malay</a:t>
            </a:r>
            <a:r>
              <a:rPr lang="fr-FR" altLang="it-IT" sz="2000" i="0" dirty="0">
                <a:solidFill>
                  <a:schemeClr val="bg1"/>
                </a:solidFill>
              </a:rPr>
              <a:t> di </a:t>
            </a:r>
            <a:r>
              <a:rPr lang="fr-FR" altLang="it-IT" sz="2000" i="0" dirty="0" err="1">
                <a:solidFill>
                  <a:schemeClr val="bg1"/>
                </a:solidFill>
              </a:rPr>
              <a:t>Pattani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 err="1">
                <a:solidFill>
                  <a:schemeClr val="bg1"/>
                </a:solidFill>
              </a:rPr>
              <a:t>Ladefoged</a:t>
            </a:r>
            <a:r>
              <a:rPr lang="it-IT" altLang="it-IT" sz="2000" i="0" dirty="0">
                <a:solidFill>
                  <a:schemeClr val="bg1"/>
                </a:solidFill>
              </a:rPr>
              <a:t> et </a:t>
            </a:r>
            <a:r>
              <a:rPr lang="it-IT" altLang="it-IT" sz="2000" i="0" dirty="0" err="1">
                <a:solidFill>
                  <a:schemeClr val="bg1"/>
                </a:solidFill>
              </a:rPr>
              <a:t>coll</a:t>
            </a:r>
            <a:r>
              <a:rPr lang="it-IT" altLang="it-IT" sz="2000" i="0" dirty="0">
                <a:solidFill>
                  <a:schemeClr val="bg1"/>
                </a:solidFill>
              </a:rPr>
              <a:t>. (1968) per il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 err="1">
                <a:solidFill>
                  <a:schemeClr val="bg1"/>
                </a:solidFill>
              </a:rPr>
              <a:t>LuGanda</a:t>
            </a: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</a:rPr>
              <a:t> 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Muller (2001) per </a:t>
            </a:r>
            <a:r>
              <a:rPr lang="en-US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Leti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Chuukese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…</a:t>
            </a: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 err="1">
                <a:solidFill>
                  <a:schemeClr val="bg1"/>
                </a:solidFill>
              </a:rPr>
              <a:t>Topintzi</a:t>
            </a:r>
            <a:r>
              <a:rPr lang="it-IT" altLang="it-IT" sz="2000" i="0" dirty="0">
                <a:solidFill>
                  <a:schemeClr val="bg1"/>
                </a:solidFill>
              </a:rPr>
              <a:t> (2006), </a:t>
            </a:r>
            <a:r>
              <a:rPr lang="it-IT" altLang="it-IT" sz="2000" i="0" dirty="0" err="1">
                <a:solidFill>
                  <a:schemeClr val="bg1"/>
                </a:solidFill>
              </a:rPr>
              <a:t>Armosti</a:t>
            </a:r>
            <a:r>
              <a:rPr lang="it-IT" altLang="it-IT" sz="2000" i="0" dirty="0">
                <a:solidFill>
                  <a:schemeClr val="bg1"/>
                </a:solidFill>
              </a:rPr>
              <a:t> (2007-2011), Greco cipriota</a:t>
            </a:r>
            <a:endParaRPr lang="fr-FR" altLang="it-IT" sz="20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Kraehenmann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(2008) per lo </a:t>
            </a:r>
            <a:r>
              <a:rPr lang="en-US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svizzero-tedesco</a:t>
            </a:r>
            <a:endParaRPr lang="en-US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Bertinetto</a:t>
            </a:r>
            <a:r>
              <a:rPr lang="fr-FR" altLang="it-IT" sz="2000" i="0" dirty="0">
                <a:solidFill>
                  <a:schemeClr val="bg1"/>
                </a:solidFill>
              </a:rPr>
              <a:t> &amp; </a:t>
            </a:r>
            <a:r>
              <a:rPr lang="fr-FR" altLang="it-IT" sz="2000" i="0" dirty="0" err="1">
                <a:solidFill>
                  <a:schemeClr val="bg1"/>
                </a:solidFill>
              </a:rPr>
              <a:t>Loporcaro</a:t>
            </a:r>
            <a:r>
              <a:rPr lang="fr-FR" altLang="it-IT" sz="2000" i="0" dirty="0">
                <a:solidFill>
                  <a:schemeClr val="bg1"/>
                </a:solidFill>
              </a:rPr>
              <a:t> (2000)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</a:rPr>
              <a:t> Tendenza alla grammaticalizzazione della lunghezza consonantica iniziale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i="0" dirty="0">
                <a:solidFill>
                  <a:schemeClr val="bg1"/>
                </a:solidFill>
              </a:rPr>
              <a:t>   (Fanciullo 2000)</a:t>
            </a:r>
            <a:endParaRPr lang="it-IT" altLang="it-IT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Fonematicità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salentina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Fanciullo</a:t>
            </a:r>
            <a:r>
              <a:rPr lang="fr-FR" altLang="it-IT" sz="2000" i="0" dirty="0">
                <a:solidFill>
                  <a:schemeClr val="bg1"/>
                </a:solidFill>
              </a:rPr>
              <a:t> (2001):</a:t>
            </a:r>
            <a:r>
              <a:rPr lang="fr-FR" altLang="it-IT" sz="2000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[la 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ʧ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ɱ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fa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] vs. [la 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ˈʧ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ɱ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fa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]</a:t>
            </a:r>
            <a:r>
              <a:rPr lang="fr-FR" altLang="it-IT" sz="2000" i="0" dirty="0">
                <a:solidFill>
                  <a:schemeClr val="bg1"/>
                </a:solidFill>
              </a:rPr>
              <a:t> ('la </a:t>
            </a:r>
            <a:r>
              <a:rPr lang="fr-FR" altLang="it-IT" sz="2000" i="0" dirty="0" err="1">
                <a:solidFill>
                  <a:schemeClr val="bg1"/>
                </a:solidFill>
              </a:rPr>
              <a:t>zampa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del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gatto</a:t>
            </a:r>
            <a:r>
              <a:rPr lang="fr-FR" altLang="it-IT" sz="2000" i="0" dirty="0">
                <a:solidFill>
                  <a:schemeClr val="bg1"/>
                </a:solidFill>
              </a:rPr>
              <a:t>' vs. 'l'</a:t>
            </a:r>
            <a:r>
              <a:rPr lang="fr-FR" altLang="it-IT" sz="2000" i="0" dirty="0" err="1">
                <a:solidFill>
                  <a:schemeClr val="bg1"/>
                </a:solidFill>
              </a:rPr>
              <a:t>artiglia</a:t>
            </a:r>
            <a:r>
              <a:rPr lang="fr-FR" altLang="it-IT" sz="2000" i="0" dirty="0">
                <a:solidFill>
                  <a:schemeClr val="bg1"/>
                </a:solidFill>
              </a:rPr>
              <a:t> con la </a:t>
            </a:r>
            <a:r>
              <a:rPr lang="fr-FR" altLang="it-IT" sz="2000" i="0" dirty="0" err="1">
                <a:solidFill>
                  <a:schemeClr val="bg1"/>
                </a:solidFill>
              </a:rPr>
              <a:t>zampa</a:t>
            </a:r>
            <a:r>
              <a:rPr lang="fr-FR" altLang="it-IT" sz="2000" i="0" dirty="0">
                <a:solidFill>
                  <a:schemeClr val="bg1"/>
                </a:solidFill>
              </a:rPr>
              <a:t>’) </a:t>
            </a: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Cfr</a:t>
            </a:r>
            <a:r>
              <a:rPr lang="fr-FR" altLang="it-IT" sz="2000" i="0" dirty="0">
                <a:solidFill>
                  <a:schemeClr val="bg1"/>
                </a:solidFill>
              </a:rPr>
              <a:t>. </a:t>
            </a:r>
            <a:r>
              <a:rPr lang="fr-FR" altLang="it-IT" sz="2000" i="0" dirty="0" err="1">
                <a:solidFill>
                  <a:schemeClr val="bg1"/>
                </a:solidFill>
              </a:rPr>
              <a:t>coppie</a:t>
            </a:r>
            <a:r>
              <a:rPr lang="fr-FR" altLang="it-IT" sz="2000" i="0" dirty="0">
                <a:solidFill>
                  <a:schemeClr val="bg1"/>
                </a:solidFill>
              </a:rPr>
              <a:t> minime Romano (1999)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0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1608BCD4-D758-48B2-A924-32E0B0B986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993063" cy="503238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Coppie minime salentine</a:t>
            </a:r>
          </a:p>
        </p:txBody>
      </p:sp>
      <p:sp>
        <p:nvSpPr>
          <p:cNvPr id="145463" name="Text Box 55">
            <a:extLst>
              <a:ext uri="{FF2B5EF4-FFF2-40B4-BE49-F238E27FC236}">
                <a16:creationId xmlns:a16="http://schemas.microsoft.com/office/drawing/2014/main" id="{1A31B0CC-66C0-4448-92AD-70043106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8054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2" tIns="46032" rIns="92062" bIns="46032">
            <a:spAutoFit/>
          </a:bodyPr>
          <a:lstStyle/>
          <a:p>
            <a:endParaRPr lang="it-IT" altLang="it-IT">
              <a:solidFill>
                <a:schemeClr val="bg1"/>
              </a:solidFill>
            </a:endParaRPr>
          </a:p>
        </p:txBody>
      </p:sp>
      <p:graphicFrame>
        <p:nvGraphicFramePr>
          <p:cNvPr id="145465" name="Object 57">
            <a:extLst>
              <a:ext uri="{FF2B5EF4-FFF2-40B4-BE49-F238E27FC236}">
                <a16:creationId xmlns:a16="http://schemas.microsoft.com/office/drawing/2014/main" id="{5BB41B9A-0A6F-4118-8533-7DA4C50667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2013" y="908050"/>
          <a:ext cx="7426325" cy="50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4" name="Paint Shop Pro Image" r:id="rId4" imgW="7424390" imgH="5034146" progId="PaintShopPro">
                  <p:embed/>
                </p:oleObj>
              </mc:Choice>
              <mc:Fallback>
                <p:oleObj name="Paint Shop Pro Image" r:id="rId4" imgW="7424390" imgH="5034146" progId="PaintShopPro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908050"/>
                        <a:ext cx="7426325" cy="503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64" name="Text Box 56">
            <a:extLst>
              <a:ext uri="{FF2B5EF4-FFF2-40B4-BE49-F238E27FC236}">
                <a16:creationId xmlns:a16="http://schemas.microsoft.com/office/drawing/2014/main" id="{5189D4C5-94A7-4770-AEF8-DB7331E0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5589588"/>
            <a:ext cx="295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2" tIns="46032" rIns="92062" bIns="46032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chemeClr val="bg1"/>
                </a:solidFill>
              </a:rPr>
              <a:t>Romano, poster XIV</a:t>
            </a:r>
            <a:r>
              <a:rPr lang="it-IT" altLang="it-IT" b="1" baseline="30000">
                <a:solidFill>
                  <a:schemeClr val="bg1"/>
                </a:solidFill>
              </a:rPr>
              <a:t>th</a:t>
            </a:r>
            <a:r>
              <a:rPr lang="it-IT" altLang="it-IT" b="1">
                <a:solidFill>
                  <a:schemeClr val="bg1"/>
                </a:solidFill>
              </a:rPr>
              <a:t> ICPhS – 1999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63A3A16-B8AC-434C-B844-CE48374970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835943"/>
            <a:ext cx="8785225" cy="504825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Consonanti geminate iniziali salentine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655D000-C44A-471A-A1B0-D98E8E43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916258"/>
            <a:ext cx="8353747" cy="360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50000"/>
              </a:lnSpc>
            </a:pPr>
            <a:endParaRPr lang="fr-FR" altLang="it-IT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Romano A. (2003a). “Indici acustici di alcune geminate iniziali salentine”. In: G. Marotta &amp; N. Nocchi (a cura di), </a:t>
            </a:r>
            <a:r>
              <a:rPr lang="it-IT" altLang="it-IT" dirty="0">
                <a:solidFill>
                  <a:schemeClr val="bg1"/>
                </a:solidFill>
                <a:cs typeface="Times New Roman" panose="02020603050405020304" pitchFamily="18" charset="0"/>
              </a:rPr>
              <a:t>La </a:t>
            </a:r>
            <a:r>
              <a:rPr lang="it-IT" altLang="it-IT" dirty="0" err="1">
                <a:solidFill>
                  <a:schemeClr val="bg1"/>
                </a:solidFill>
                <a:cs typeface="Times New Roman" panose="02020603050405020304" pitchFamily="18" charset="0"/>
              </a:rPr>
              <a:t>Coarticolazione</a:t>
            </a: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(Atti delle XIII Giornate di Studio del GFS, Pisa, 26-28 Novembre 2002), Pisa: ETS, 233-241.</a:t>
            </a:r>
          </a:p>
          <a:p>
            <a:pPr>
              <a:buFontTx/>
              <a:buChar char="•"/>
            </a:pPr>
            <a:endParaRPr lang="it-IT" altLang="it-IT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Romano A. (2003b). “Geminate iniziali salentine: un contributo di fonetica strumentale alle ricerche sulla geminazione consonantica”. In: R. Caprini (a cura di), </a:t>
            </a:r>
            <a:r>
              <a:rPr lang="it-IT" altLang="it-IT" dirty="0">
                <a:solidFill>
                  <a:schemeClr val="bg1"/>
                </a:solidFill>
                <a:cs typeface="Times New Roman" panose="02020603050405020304" pitchFamily="18" charset="0"/>
              </a:rPr>
              <a:t>Parole romanze. Scritti per Michel Contini</a:t>
            </a: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, Alessandria: Dell’Orso, 349-376.</a:t>
            </a:r>
            <a:endParaRPr lang="en-US" altLang="it-IT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260649"/>
            <a:ext cx="7992888" cy="79208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SOMMARIO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65068"/>
            <a:ext cx="8496622" cy="45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Geminate: Rif. introduttivo alle lingue del mondo. Origine e diffusione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Rappresentazione fonologica e geminate in italiano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Doppie o lunghe: analisi acustica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i="0" dirty="0">
                <a:solidFill>
                  <a:schemeClr val="bg1"/>
                </a:solidFill>
              </a:rPr>
              <a:t>Opposizioni di lunghezza cons. ai confini di parola</a:t>
            </a: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Geminate iniziali in </a:t>
            </a:r>
            <a:r>
              <a:rPr lang="it-IT" altLang="it-IT" sz="22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it</a:t>
            </a: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. e nelle lingue del mondo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Geminate iniziali salentine.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Geminate iniziali e </a:t>
            </a:r>
            <a:r>
              <a:rPr lang="it-IT" altLang="it-IT" sz="22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fonotassi</a:t>
            </a: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Regolarità, alternanze e origini presunte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Analisi sperimentale. Materiali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Indici acustici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it-IT" sz="2200" i="0" dirty="0">
                <a:solidFill>
                  <a:schemeClr val="bg1"/>
                </a:solidFill>
                <a:cs typeface="Times New Roman" panose="02020603050405020304" pitchFamily="18" charset="0"/>
              </a:rPr>
              <a:t> Indici non temporali vs. temporali</a:t>
            </a:r>
            <a:endParaRPr lang="fr-FR" altLang="it-IT" sz="22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63A3A16-B8AC-434C-B844-CE48374970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03225"/>
            <a:ext cx="8785225" cy="504825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Geminate iniziali salentine: distinzioni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655D000-C44A-471A-A1B0-D98E8E43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200821"/>
            <a:ext cx="8497888" cy="517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50000"/>
              </a:lnSpc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FR" altLang="it-IT" sz="2000" i="0" dirty="0" err="1">
                <a:solidFill>
                  <a:schemeClr val="bg1"/>
                </a:solidFill>
              </a:rPr>
              <a:t>Opposizione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iniziale</a:t>
            </a:r>
            <a:r>
              <a:rPr lang="fr-FR" altLang="it-IT" sz="2000" i="0" dirty="0">
                <a:solidFill>
                  <a:schemeClr val="bg1"/>
                </a:solidFill>
              </a:rPr>
              <a:t> di </a:t>
            </a:r>
            <a:r>
              <a:rPr lang="fr-FR" altLang="it-IT" sz="2000" i="0" dirty="0" err="1">
                <a:solidFill>
                  <a:schemeClr val="bg1"/>
                </a:solidFill>
              </a:rPr>
              <a:t>lunghezza</a:t>
            </a:r>
            <a:r>
              <a:rPr lang="fr-FR" altLang="it-IT" sz="2000" i="0" dirty="0">
                <a:solidFill>
                  <a:schemeClr val="bg1"/>
                </a:solidFill>
              </a:rPr>
              <a:t> per </a:t>
            </a:r>
            <a:r>
              <a:rPr lang="fr-FR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/m n l r/ /p t c k/  /f s ʃ/* /ʧ/</a:t>
            </a:r>
          </a:p>
          <a:p>
            <a:pPr>
              <a:lnSpc>
                <a:spcPct val="50000"/>
              </a:lnSpc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FR" altLang="it-IT" sz="2000" i="0" dirty="0">
                <a:solidFill>
                  <a:schemeClr val="bg1"/>
                </a:solidFill>
              </a:rPr>
              <a:t>Le </a:t>
            </a:r>
            <a:r>
              <a:rPr lang="fr-FR" altLang="it-IT" sz="2000" i="0" dirty="0" err="1">
                <a:solidFill>
                  <a:schemeClr val="bg1"/>
                </a:solidFill>
              </a:rPr>
              <a:t>varietà</a:t>
            </a:r>
            <a:r>
              <a:rPr lang="fr-FR" altLang="it-IT" sz="2000" i="0" dirty="0">
                <a:solidFill>
                  <a:schemeClr val="bg1"/>
                </a:solidFill>
              </a:rPr>
              <a:t> sal. </a:t>
            </a:r>
            <a:r>
              <a:rPr lang="fr-FR" altLang="it-IT" sz="2000" i="0" dirty="0" err="1">
                <a:solidFill>
                  <a:schemeClr val="bg1"/>
                </a:solidFill>
              </a:rPr>
              <a:t>condividono</a:t>
            </a:r>
            <a:r>
              <a:rPr lang="fr-FR" altLang="it-IT" sz="2000" i="0" dirty="0">
                <a:solidFill>
                  <a:schemeClr val="bg1"/>
                </a:solidFill>
              </a:rPr>
              <a:t> con </a:t>
            </a:r>
            <a:r>
              <a:rPr lang="fr-FR" altLang="it-IT" sz="2000" i="0" dirty="0" err="1">
                <a:solidFill>
                  <a:schemeClr val="bg1"/>
                </a:solidFill>
              </a:rPr>
              <a:t>l'it</a:t>
            </a:r>
            <a:r>
              <a:rPr lang="fr-FR" altLang="it-IT" sz="2000" i="0" dirty="0">
                <a:solidFill>
                  <a:schemeClr val="bg1"/>
                </a:solidFill>
              </a:rPr>
              <a:t>. st. quasi tutte le sue "</a:t>
            </a:r>
            <a:r>
              <a:rPr lang="fr-FR" altLang="it-IT" sz="2000" i="0" dirty="0" err="1">
                <a:solidFill>
                  <a:schemeClr val="bg1"/>
                </a:solidFill>
              </a:rPr>
              <a:t>rafforzate</a:t>
            </a:r>
            <a:r>
              <a:rPr lang="fr-FR" altLang="it-IT" sz="2000" i="0" dirty="0">
                <a:solidFill>
                  <a:schemeClr val="bg1"/>
                </a:solidFill>
              </a:rPr>
              <a:t>" : </a:t>
            </a:r>
          </a:p>
          <a:p>
            <a:pPr>
              <a:lnSpc>
                <a:spcPct val="50000"/>
              </a:lnSpc>
            </a:pPr>
            <a:endParaRPr lang="fr-FR" altLang="it-IT" sz="2000" i="0" dirty="0">
              <a:solidFill>
                <a:schemeClr val="bg1"/>
              </a:solidFill>
            </a:endParaRPr>
          </a:p>
          <a:p>
            <a:r>
              <a:rPr lang="fr-FR" altLang="it-IT" sz="2000" i="0" dirty="0">
                <a:solidFill>
                  <a:schemeClr val="bg1"/>
                </a:solidFill>
              </a:rPr>
              <a:t>			</a:t>
            </a:r>
            <a:r>
              <a:rPr lang="fr-FR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/ ʣ ʦ /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e </a:t>
            </a:r>
            <a:r>
              <a:rPr lang="fr-FR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/ ɲ /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(+ 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/ʤ/ e /b/)</a:t>
            </a:r>
          </a:p>
          <a:p>
            <a:endParaRPr lang="fr-FR" altLang="it-IT" sz="800" i="0" dirty="0">
              <a:solidFill>
                <a:schemeClr val="bg1"/>
              </a:solidFill>
            </a:endParaRPr>
          </a:p>
          <a:p>
            <a:r>
              <a:rPr lang="fr-FR" altLang="it-IT" sz="2000" i="0" dirty="0">
                <a:solidFill>
                  <a:schemeClr val="bg1"/>
                </a:solidFill>
              </a:rPr>
              <a:t>anche /</a:t>
            </a:r>
            <a:r>
              <a:rPr lang="fr-FR" altLang="it-IT" sz="20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ʎ</a:t>
            </a:r>
            <a:r>
              <a:rPr lang="fr-FR" altLang="it-IT" sz="2000" i="0" dirty="0">
                <a:solidFill>
                  <a:schemeClr val="bg1"/>
                </a:solidFill>
              </a:rPr>
              <a:t>/, </a:t>
            </a:r>
            <a:r>
              <a:rPr lang="fr-FR" altLang="it-IT" sz="2000" i="0" dirty="0" err="1">
                <a:solidFill>
                  <a:schemeClr val="bg1"/>
                </a:solidFill>
              </a:rPr>
              <a:t>assente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nella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maggior</a:t>
            </a:r>
            <a:r>
              <a:rPr lang="fr-FR" altLang="it-IT" sz="2000" i="0" dirty="0">
                <a:solidFill>
                  <a:schemeClr val="bg1"/>
                </a:solidFill>
              </a:rPr>
              <a:t> parte dei </a:t>
            </a:r>
            <a:r>
              <a:rPr lang="fr-FR" altLang="it-IT" sz="2000" i="0" dirty="0" err="1">
                <a:solidFill>
                  <a:schemeClr val="bg1"/>
                </a:solidFill>
              </a:rPr>
              <a:t>dialetti</a:t>
            </a:r>
            <a:r>
              <a:rPr lang="fr-FR" altLang="it-IT" sz="2000" i="0" dirty="0">
                <a:solidFill>
                  <a:schemeClr val="bg1"/>
                </a:solidFill>
              </a:rPr>
              <a:t> sal. (e </a:t>
            </a:r>
            <a:r>
              <a:rPr lang="fr-FR" altLang="it-IT" sz="2000" i="0" dirty="0" err="1">
                <a:solidFill>
                  <a:schemeClr val="bg1"/>
                </a:solidFill>
              </a:rPr>
              <a:t>comune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soltanto</a:t>
            </a:r>
            <a:r>
              <a:rPr lang="fr-FR" altLang="it-IT" sz="2000" i="0" dirty="0">
                <a:solidFill>
                  <a:schemeClr val="bg1"/>
                </a:solidFill>
              </a:rPr>
              <a:t>, per </a:t>
            </a:r>
          </a:p>
          <a:p>
            <a:r>
              <a:rPr lang="fr-FR" altLang="it-IT" sz="2000" i="0" dirty="0" err="1">
                <a:solidFill>
                  <a:schemeClr val="bg1"/>
                </a:solidFill>
              </a:rPr>
              <a:t>alcuni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locutori</a:t>
            </a:r>
            <a:r>
              <a:rPr lang="fr-FR" altLang="it-IT" sz="2000" i="0" dirty="0">
                <a:solidFill>
                  <a:schemeClr val="bg1"/>
                </a:solidFill>
              </a:rPr>
              <a:t>, </a:t>
            </a:r>
            <a:r>
              <a:rPr lang="fr-FR" altLang="it-IT" sz="2000" i="0" dirty="0" err="1">
                <a:solidFill>
                  <a:schemeClr val="bg1"/>
                </a:solidFill>
              </a:rPr>
              <a:t>nell'it</a:t>
            </a:r>
            <a:r>
              <a:rPr lang="fr-FR" altLang="it-IT" sz="2000" i="0" dirty="0">
                <a:solidFill>
                  <a:schemeClr val="bg1"/>
                </a:solidFill>
              </a:rPr>
              <a:t>. reg.) tende a </a:t>
            </a:r>
            <a:r>
              <a:rPr lang="fr-FR" altLang="it-IT" sz="2000" i="0" dirty="0" err="1">
                <a:solidFill>
                  <a:schemeClr val="bg1"/>
                </a:solidFill>
              </a:rPr>
              <a:t>essere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intrinsecamente</a:t>
            </a:r>
            <a:r>
              <a:rPr lang="fr-FR" altLang="it-IT" sz="2000" i="0" dirty="0">
                <a:solidFill>
                  <a:schemeClr val="bg1"/>
                </a:solidFill>
              </a:rPr>
              <a:t> lunga.* </a:t>
            </a:r>
          </a:p>
          <a:p>
            <a:pPr>
              <a:lnSpc>
                <a:spcPct val="50000"/>
              </a:lnSpc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FR" altLang="it-IT" sz="2000" i="0" dirty="0" err="1">
                <a:solidFill>
                  <a:schemeClr val="bg1"/>
                </a:solidFill>
              </a:rPr>
              <a:t>Opposizione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iniziale</a:t>
            </a:r>
            <a:r>
              <a:rPr lang="fr-FR" altLang="it-IT" sz="200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discutibile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per /</a:t>
            </a:r>
            <a:r>
              <a:rPr lang="fr-FR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j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/ (pure </a:t>
            </a:r>
            <a:r>
              <a:rPr lang="fr-FR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rafforzata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) e per /</a:t>
            </a:r>
            <a:r>
              <a:rPr lang="it-IT" altLang="it-IT" sz="20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ɖɖ</a:t>
            </a:r>
            <a:r>
              <a:rPr lang="fr-F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/.</a:t>
            </a:r>
            <a:r>
              <a:rPr lang="fr-FR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it-IT" sz="2000" i="0" dirty="0" err="1">
                <a:solidFill>
                  <a:schemeClr val="bg1"/>
                </a:solidFill>
              </a:rPr>
              <a:t>Neutralizzazione</a:t>
            </a:r>
            <a:r>
              <a:rPr lang="en-US" altLang="it-IT" sz="2000" i="0" dirty="0">
                <a:solidFill>
                  <a:schemeClr val="bg1"/>
                </a:solidFill>
              </a:rPr>
              <a:t> di </a:t>
            </a:r>
            <a:r>
              <a:rPr lang="en-US" altLang="it-IT" sz="2000" i="0" dirty="0" err="1">
                <a:solidFill>
                  <a:schemeClr val="bg1"/>
                </a:solidFill>
              </a:rPr>
              <a:t>sonorità</a:t>
            </a:r>
            <a:r>
              <a:rPr lang="en-US" altLang="it-IT" sz="2000" i="0" dirty="0">
                <a:solidFill>
                  <a:schemeClr val="bg1"/>
                </a:solidFill>
              </a:rPr>
              <a:t> per le occlusive </a:t>
            </a:r>
            <a:r>
              <a:rPr lang="en-US" altLang="it-IT" sz="2000" i="0" dirty="0" err="1">
                <a:solidFill>
                  <a:schemeClr val="bg1"/>
                </a:solidFill>
              </a:rPr>
              <a:t>scempie</a:t>
            </a:r>
            <a:r>
              <a:rPr lang="en-US" altLang="it-IT" sz="2000" i="0" dirty="0">
                <a:solidFill>
                  <a:schemeClr val="bg1"/>
                </a:solidFill>
              </a:rPr>
              <a:t> (</a:t>
            </a:r>
            <a:r>
              <a:rPr lang="fr-FR" altLang="it-IT" sz="2000" i="0" dirty="0" err="1">
                <a:solidFill>
                  <a:schemeClr val="bg1"/>
                </a:solidFill>
              </a:rPr>
              <a:t>Trumper</a:t>
            </a:r>
            <a:r>
              <a:rPr lang="fr-FR" altLang="it-IT" sz="2000" i="0" dirty="0">
                <a:solidFill>
                  <a:schemeClr val="bg1"/>
                </a:solidFill>
              </a:rPr>
              <a:t> &amp; </a:t>
            </a:r>
            <a:r>
              <a:rPr lang="fr-FR" altLang="it-IT" sz="2000" i="0" dirty="0" err="1">
                <a:solidFill>
                  <a:schemeClr val="bg1"/>
                </a:solidFill>
              </a:rPr>
              <a:t>Mioni</a:t>
            </a:r>
            <a:r>
              <a:rPr lang="fr-FR" altLang="it-IT" sz="2000" i="0" dirty="0">
                <a:solidFill>
                  <a:schemeClr val="bg1"/>
                </a:solidFill>
              </a:rPr>
              <a:t> 1975): </a:t>
            </a:r>
          </a:p>
          <a:p>
            <a:r>
              <a:rPr lang="it-IT" altLang="it-IT" sz="1800" i="0" dirty="0">
                <a:solidFill>
                  <a:schemeClr val="bg1"/>
                </a:solidFill>
              </a:rPr>
              <a:t>(es</a:t>
            </a:r>
            <a:r>
              <a:rPr lang="en-US" altLang="it-IT" sz="1800" i="0" dirty="0">
                <a:solidFill>
                  <a:schemeClr val="bg1"/>
                </a:solidFill>
              </a:rPr>
              <a:t>: </a:t>
            </a:r>
            <a:r>
              <a:rPr lang="it-IT" altLang="it-IT" sz="1800" dirty="0">
                <a:solidFill>
                  <a:schemeClr val="bg1"/>
                </a:solidFill>
              </a:rPr>
              <a:t>dono/tono,</a:t>
            </a:r>
            <a:r>
              <a:rPr lang="it-IT" altLang="it-IT" sz="1800" i="0" dirty="0">
                <a:solidFill>
                  <a:schemeClr val="bg1"/>
                </a:solidFill>
              </a:rPr>
              <a:t> </a:t>
            </a:r>
            <a:r>
              <a:rPr lang="it-IT" altLang="it-IT" sz="1800" dirty="0">
                <a:solidFill>
                  <a:schemeClr val="bg1"/>
                </a:solidFill>
              </a:rPr>
              <a:t>gara/cara</a:t>
            </a:r>
            <a:r>
              <a:rPr lang="en-US" altLang="it-IT" sz="1800" i="0" dirty="0">
                <a:solidFill>
                  <a:schemeClr val="bg1"/>
                </a:solidFill>
              </a:rPr>
              <a:t>. V. </a:t>
            </a:r>
            <a:r>
              <a:rPr lang="en-US" altLang="it-IT" sz="1800" i="0" dirty="0" err="1">
                <a:solidFill>
                  <a:schemeClr val="bg1"/>
                </a:solidFill>
              </a:rPr>
              <a:t>ora</a:t>
            </a:r>
            <a:r>
              <a:rPr lang="en-US" altLang="it-IT" sz="1800" i="0" dirty="0">
                <a:solidFill>
                  <a:schemeClr val="bg1"/>
                </a:solidFill>
              </a:rPr>
              <a:t> </a:t>
            </a:r>
            <a:r>
              <a:rPr lang="en-US" altLang="it-IT" sz="1800" i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Romano 2015</a:t>
            </a:r>
            <a:r>
              <a:rPr lang="en-US" altLang="it-IT" sz="1800" i="0" dirty="0">
                <a:solidFill>
                  <a:schemeClr val="bg1"/>
                </a:solidFill>
              </a:rPr>
              <a:t>) </a:t>
            </a:r>
          </a:p>
          <a:p>
            <a:endParaRPr lang="en-US" altLang="it-IT" sz="800" i="0" dirty="0">
              <a:solidFill>
                <a:schemeClr val="bg1"/>
              </a:solidFill>
            </a:endParaRPr>
          </a:p>
          <a:p>
            <a:r>
              <a:rPr lang="it-IT" altLang="it-IT" sz="2000" dirty="0" err="1">
                <a:solidFill>
                  <a:schemeClr val="bg1"/>
                </a:solidFill>
              </a:rPr>
              <a:t>bb</a:t>
            </a:r>
            <a:r>
              <a:rPr lang="it-IT" altLang="it-IT" sz="2000" dirty="0">
                <a:solidFill>
                  <a:schemeClr val="bg1"/>
                </a:solidFill>
              </a:rPr>
              <a:t>-, p-, </a:t>
            </a:r>
            <a:r>
              <a:rPr lang="it-IT" altLang="it-IT" sz="2000" dirty="0" err="1">
                <a:solidFill>
                  <a:schemeClr val="bg1"/>
                </a:solidFill>
              </a:rPr>
              <a:t>dd</a:t>
            </a:r>
            <a:r>
              <a:rPr lang="it-IT" altLang="it-IT" sz="2000" dirty="0">
                <a:solidFill>
                  <a:schemeClr val="bg1"/>
                </a:solidFill>
              </a:rPr>
              <a:t>-, t-, </a:t>
            </a:r>
            <a:r>
              <a:rPr lang="it-IT" altLang="it-IT" sz="2000" dirty="0" err="1">
                <a:solidFill>
                  <a:schemeClr val="bg1"/>
                </a:solidFill>
              </a:rPr>
              <a:t>ḍd</a:t>
            </a:r>
            <a:r>
              <a:rPr lang="it-IT" altLang="it-IT" sz="2000" dirty="0">
                <a:solidFill>
                  <a:schemeClr val="bg1"/>
                </a:solidFill>
              </a:rPr>
              <a:t>̣-, </a:t>
            </a:r>
            <a:r>
              <a:rPr lang="it-IT" altLang="it-IT" sz="2000" dirty="0" err="1">
                <a:solidFill>
                  <a:schemeClr val="bg1"/>
                </a:solidFill>
              </a:rPr>
              <a:t>ṭr</a:t>
            </a:r>
            <a:r>
              <a:rPr lang="it-IT" altLang="it-IT" sz="2000" dirty="0">
                <a:solidFill>
                  <a:schemeClr val="bg1"/>
                </a:solidFill>
              </a:rPr>
              <a:t>̣-, </a:t>
            </a:r>
            <a:r>
              <a:rPr lang="it-IT" altLang="it-IT" sz="2000" dirty="0" err="1">
                <a:solidFill>
                  <a:schemeClr val="bg1"/>
                </a:solidFill>
              </a:rPr>
              <a:t>gg</a:t>
            </a:r>
            <a:r>
              <a:rPr lang="it-IT" altLang="it-IT" sz="2000" baseline="30000" dirty="0" err="1">
                <a:solidFill>
                  <a:schemeClr val="bg1"/>
                </a:solidFill>
              </a:rPr>
              <a:t>i</a:t>
            </a:r>
            <a:r>
              <a:rPr lang="it-IT" altLang="it-IT" sz="2000" dirty="0">
                <a:solidFill>
                  <a:schemeClr val="bg1"/>
                </a:solidFill>
              </a:rPr>
              <a:t>-, c</a:t>
            </a:r>
            <a:r>
              <a:rPr lang="it-IT" altLang="it-IT" sz="2000" baseline="30000" dirty="0">
                <a:solidFill>
                  <a:schemeClr val="bg1"/>
                </a:solidFill>
              </a:rPr>
              <a:t>i</a:t>
            </a:r>
            <a:r>
              <a:rPr lang="it-IT" altLang="it-IT" sz="2000" dirty="0">
                <a:solidFill>
                  <a:schemeClr val="bg1"/>
                </a:solidFill>
              </a:rPr>
              <a:t>-, gg-, c- </a:t>
            </a:r>
            <a:r>
              <a:rPr lang="en-US" altLang="it-IT" sz="2000" b="1" i="0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en-US" altLang="it-IT" sz="2000" b="1" i="0" dirty="0">
                <a:solidFill>
                  <a:schemeClr val="bg1"/>
                </a:solidFill>
              </a:rPr>
              <a:t> </a:t>
            </a:r>
            <a:r>
              <a:rPr lang="it-IT" altLang="it-IT" sz="2000" b="1" dirty="0" err="1">
                <a:solidFill>
                  <a:schemeClr val="bg1"/>
                </a:solidFill>
              </a:rPr>
              <a:t>bb</a:t>
            </a:r>
            <a:r>
              <a:rPr lang="it-IT" altLang="it-IT" sz="2000" b="1" dirty="0">
                <a:solidFill>
                  <a:schemeClr val="bg1"/>
                </a:solidFill>
              </a:rPr>
              <a:t>-, </a:t>
            </a:r>
            <a:r>
              <a:rPr lang="it-IT" altLang="it-IT" sz="2000" b="1" dirty="0" err="1">
                <a:solidFill>
                  <a:schemeClr val="bg1"/>
                </a:solidFill>
              </a:rPr>
              <a:t>dd</a:t>
            </a:r>
            <a:r>
              <a:rPr lang="it-IT" altLang="it-IT" sz="2000" b="1" dirty="0">
                <a:solidFill>
                  <a:schemeClr val="bg1"/>
                </a:solidFill>
              </a:rPr>
              <a:t>-, </a:t>
            </a:r>
            <a:r>
              <a:rPr lang="it-IT" altLang="it-IT" sz="2000" dirty="0">
                <a:solidFill>
                  <a:schemeClr val="bg1"/>
                </a:solidFill>
              </a:rPr>
              <a:t>̣</a:t>
            </a:r>
            <a:r>
              <a:rPr lang="it-IT" altLang="it-IT" sz="2000" b="1" dirty="0" err="1">
                <a:solidFill>
                  <a:schemeClr val="bg1"/>
                </a:solidFill>
              </a:rPr>
              <a:t>ḍd</a:t>
            </a:r>
            <a:r>
              <a:rPr lang="it-IT" altLang="it-IT" sz="2000" b="1" dirty="0">
                <a:solidFill>
                  <a:schemeClr val="bg1"/>
                </a:solidFill>
              </a:rPr>
              <a:t>̣-, </a:t>
            </a:r>
            <a:r>
              <a:rPr lang="it-IT" altLang="it-IT" sz="2000" b="1" dirty="0" err="1">
                <a:solidFill>
                  <a:schemeClr val="bg1"/>
                </a:solidFill>
              </a:rPr>
              <a:t>gg</a:t>
            </a:r>
            <a:r>
              <a:rPr lang="it-IT" altLang="it-IT" sz="2000" b="1" baseline="30000" dirty="0" err="1">
                <a:solidFill>
                  <a:schemeClr val="bg1"/>
                </a:solidFill>
              </a:rPr>
              <a:t>i</a:t>
            </a:r>
            <a:r>
              <a:rPr lang="it-IT" altLang="it-IT" sz="2000" b="1" dirty="0">
                <a:solidFill>
                  <a:schemeClr val="bg1"/>
                </a:solidFill>
              </a:rPr>
              <a:t>-, (gg-) </a:t>
            </a:r>
            <a:r>
              <a:rPr lang="en-US" altLang="it-IT" sz="2000" b="1" i="0" dirty="0">
                <a:solidFill>
                  <a:schemeClr val="bg1"/>
                </a:solidFill>
              </a:rPr>
              <a:t>solo </a:t>
            </a:r>
            <a:r>
              <a:rPr lang="en-US" altLang="it-IT" sz="2000" b="1" i="0" dirty="0" err="1">
                <a:solidFill>
                  <a:schemeClr val="bg1"/>
                </a:solidFill>
              </a:rPr>
              <a:t>lunghi</a:t>
            </a:r>
            <a:r>
              <a:rPr lang="en-US" altLang="it-IT" sz="2000" i="0" dirty="0">
                <a:solidFill>
                  <a:schemeClr val="bg1"/>
                </a:solidFill>
              </a:rPr>
              <a:t>.</a:t>
            </a:r>
            <a:endParaRPr lang="fr-FR" altLang="it-IT" sz="2000" i="0" dirty="0">
              <a:solidFill>
                <a:schemeClr val="bg1"/>
              </a:solidFill>
            </a:endParaRPr>
          </a:p>
          <a:p>
            <a:endParaRPr lang="fr-FR" altLang="it-IT" sz="2000" i="0" dirty="0">
              <a:solidFill>
                <a:schemeClr val="bg1"/>
              </a:solidFill>
            </a:endParaRPr>
          </a:p>
          <a:p>
            <a:endParaRPr lang="fr-FR" altLang="it-IT" sz="2000" i="0" dirty="0">
              <a:solidFill>
                <a:schemeClr val="bg1"/>
              </a:solidFill>
            </a:endParaRPr>
          </a:p>
          <a:p>
            <a:r>
              <a:rPr lang="fr-FR" altLang="it-IT" sz="1800" i="0" dirty="0">
                <a:solidFill>
                  <a:schemeClr val="bg1"/>
                </a:solidFill>
              </a:rPr>
              <a:t>*</a:t>
            </a:r>
            <a:r>
              <a:rPr lang="fr-FR" altLang="it-IT" sz="1800" b="1" i="0" dirty="0">
                <a:solidFill>
                  <a:schemeClr val="bg1"/>
                </a:solidFill>
              </a:rPr>
              <a:t>/</a:t>
            </a:r>
            <a:r>
              <a:rPr lang="fr-FR" altLang="it-IT" sz="18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ʃ </a:t>
            </a:r>
            <a:r>
              <a:rPr lang="fr-FR" altLang="it-IT" sz="1800" b="1" i="0" dirty="0">
                <a:solidFill>
                  <a:schemeClr val="bg1"/>
                </a:solidFill>
              </a:rPr>
              <a:t>/</a:t>
            </a:r>
            <a:r>
              <a:rPr lang="fr-FR" altLang="it-IT" sz="1800" i="0" dirty="0">
                <a:solidFill>
                  <a:schemeClr val="bg1"/>
                </a:solidFill>
              </a:rPr>
              <a:t> non è </a:t>
            </a:r>
            <a:r>
              <a:rPr lang="fr-FR" altLang="it-IT" sz="1800" i="0" dirty="0" err="1">
                <a:solidFill>
                  <a:schemeClr val="bg1"/>
                </a:solidFill>
              </a:rPr>
              <a:t>una</a:t>
            </a:r>
            <a:r>
              <a:rPr lang="fr-FR" altLang="it-IT" sz="1800" i="0" dirty="0">
                <a:solidFill>
                  <a:schemeClr val="bg1"/>
                </a:solidFill>
              </a:rPr>
              <a:t> </a:t>
            </a:r>
            <a:r>
              <a:rPr lang="fr-FR" altLang="it-IT" sz="1800" i="0" dirty="0" err="1">
                <a:solidFill>
                  <a:schemeClr val="bg1"/>
                </a:solidFill>
              </a:rPr>
              <a:t>rafforzata</a:t>
            </a:r>
            <a:r>
              <a:rPr lang="fr-FR" altLang="it-IT" sz="1800" i="0" dirty="0">
                <a:solidFill>
                  <a:schemeClr val="bg1"/>
                </a:solidFill>
              </a:rPr>
              <a:t> in sal. in quanto </a:t>
            </a:r>
            <a:r>
              <a:rPr lang="fr-FR" altLang="it-IT" sz="1800" b="1" i="0" dirty="0" err="1">
                <a:solidFill>
                  <a:schemeClr val="bg1"/>
                </a:solidFill>
              </a:rPr>
              <a:t>distintiva</a:t>
            </a:r>
            <a:r>
              <a:rPr lang="fr-FR" altLang="it-IT" sz="1800" b="1" i="0" dirty="0">
                <a:solidFill>
                  <a:schemeClr val="bg1"/>
                </a:solidFill>
              </a:rPr>
              <a:t> </a:t>
            </a:r>
            <a:r>
              <a:rPr lang="fr-FR" altLang="it-IT" sz="1800" b="1" i="0" dirty="0" err="1">
                <a:solidFill>
                  <a:schemeClr val="bg1"/>
                </a:solidFill>
              </a:rPr>
              <a:t>sulla</a:t>
            </a:r>
            <a:r>
              <a:rPr lang="fr-FR" altLang="it-IT" sz="1800" b="1" i="0" dirty="0">
                <a:solidFill>
                  <a:schemeClr val="bg1"/>
                </a:solidFill>
              </a:rPr>
              <a:t> base </a:t>
            </a:r>
            <a:r>
              <a:rPr lang="fr-FR" altLang="it-IT" sz="1800" b="1" i="0" dirty="0" err="1">
                <a:solidFill>
                  <a:schemeClr val="bg1"/>
                </a:solidFill>
              </a:rPr>
              <a:t>della</a:t>
            </a:r>
            <a:r>
              <a:rPr lang="fr-FR" altLang="it-IT" sz="1800" b="1" i="0" dirty="0">
                <a:solidFill>
                  <a:schemeClr val="bg1"/>
                </a:solidFill>
              </a:rPr>
              <a:t> </a:t>
            </a:r>
            <a:r>
              <a:rPr lang="fr-FR" altLang="it-IT" sz="1800" b="1" i="0" dirty="0" err="1">
                <a:solidFill>
                  <a:schemeClr val="bg1"/>
                </a:solidFill>
              </a:rPr>
              <a:t>lunghezza</a:t>
            </a:r>
            <a:r>
              <a:rPr lang="fr-FR" altLang="it-IT" sz="1800" i="0" dirty="0">
                <a:solidFill>
                  <a:schemeClr val="bg1"/>
                </a:solidFill>
              </a:rPr>
              <a:t> </a:t>
            </a:r>
          </a:p>
          <a:p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(es. /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lang="fr-FR" altLang="it-IT" sz="1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fr-FR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ʃ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/ "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oggi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" vs. /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lang="fr-FR" altLang="it-IT" sz="1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fr-FR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ʃʃ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/ "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vostri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", /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va</a:t>
            </a:r>
            <a:r>
              <a:rPr lang="fr-FR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ʃ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/ "vada" vs. /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va</a:t>
            </a:r>
            <a:r>
              <a:rPr lang="fr-FR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ʃʃ</a:t>
            </a:r>
            <a:r>
              <a:rPr lang="fr-FR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fr-FR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/ "bassa").</a:t>
            </a:r>
            <a:endParaRPr lang="en-US" altLang="it-IT" sz="1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9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6F3A73E-CA97-4891-BE92-72FFF2AA58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6" y="117475"/>
            <a:ext cx="6913959" cy="576263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Geminate iniziali e tipi sillabici</a:t>
            </a:r>
          </a:p>
        </p:txBody>
      </p:sp>
      <p:sp>
        <p:nvSpPr>
          <p:cNvPr id="158299" name="Rectangle 603">
            <a:extLst>
              <a:ext uri="{FF2B5EF4-FFF2-40B4-BE49-F238E27FC236}">
                <a16:creationId xmlns:a16="http://schemas.microsoft.com/office/drawing/2014/main" id="{C08EE01C-95EF-426B-95ED-522B414F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00088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2" tIns="46032" rIns="92062" bIns="46032" anchor="ctr">
            <a:spAutoFit/>
          </a:bodyPr>
          <a:lstStyle>
            <a:lvl1pPr algn="l"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it-IT" sz="1800">
                <a:solidFill>
                  <a:schemeClr val="bg1"/>
                </a:solidFill>
              </a:rPr>
              <a:t>Classements des syllabes sans distinction de tonicité et toute position confondue </a:t>
            </a:r>
          </a:p>
          <a:p>
            <a:pPr algn="ctr"/>
            <a:r>
              <a:rPr lang="en-US" altLang="it-IT" sz="1800">
                <a:solidFill>
                  <a:schemeClr val="bg1"/>
                </a:solidFill>
              </a:rPr>
              <a:t>(Molinu &amp; Romano 1999)</a:t>
            </a:r>
          </a:p>
        </p:txBody>
      </p:sp>
      <p:graphicFrame>
        <p:nvGraphicFramePr>
          <p:cNvPr id="158300" name="Object 604">
            <a:extLst>
              <a:ext uri="{FF2B5EF4-FFF2-40B4-BE49-F238E27FC236}">
                <a16:creationId xmlns:a16="http://schemas.microsoft.com/office/drawing/2014/main" id="{7DA4C684-7107-4B55-8729-342A12036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404938"/>
          <a:ext cx="3768725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62" name="Paint Shop Pro Image" r:id="rId4" imgW="4185366" imgH="5326829" progId="PaintShopPro">
                  <p:embed/>
                </p:oleObj>
              </mc:Choice>
              <mc:Fallback>
                <p:oleObj name="Paint Shop Pro Image" r:id="rId4" imgW="4185366" imgH="5326829" progId="PaintShopPro">
                  <p:embed/>
                  <p:pic>
                    <p:nvPicPr>
                      <p:cNvPr id="0" name="Object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04938"/>
                        <a:ext cx="3768725" cy="479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301" name="Rectangle 605">
            <a:extLst>
              <a:ext uri="{FF2B5EF4-FFF2-40B4-BE49-F238E27FC236}">
                <a16:creationId xmlns:a16="http://schemas.microsoft.com/office/drawing/2014/main" id="{1BB51BD2-E19D-4D0F-8995-47101AAAC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6292850"/>
            <a:ext cx="554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2" tIns="46032" rIns="92062" bIns="46032" anchor="ctr">
            <a:spAutoFit/>
          </a:bodyPr>
          <a:lstStyle>
            <a:lvl1pPr algn="l"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19475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it-IT" sz="1400" i="0">
                <a:solidFill>
                  <a:schemeClr val="bg1"/>
                </a:solidFill>
              </a:rPr>
              <a:t>**Tipi giustificati accettando l'ipotesi di consonanti extrasillabiche</a:t>
            </a:r>
          </a:p>
        </p:txBody>
      </p:sp>
      <p:graphicFrame>
        <p:nvGraphicFramePr>
          <p:cNvPr id="158302" name="Object 606">
            <a:extLst>
              <a:ext uri="{FF2B5EF4-FFF2-40B4-BE49-F238E27FC236}">
                <a16:creationId xmlns:a16="http://schemas.microsoft.com/office/drawing/2014/main" id="{6ECCA9A3-D8B7-4B03-A066-8B2DCD8F09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303338"/>
          <a:ext cx="3616325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63" name="Paint Shop Pro Image" r:id="rId6" imgW="4019512" imgH="5326829" progId="PaintShopPro">
                  <p:embed/>
                </p:oleObj>
              </mc:Choice>
              <mc:Fallback>
                <p:oleObj name="Paint Shop Pro Image" r:id="rId6" imgW="4019512" imgH="5326829" progId="PaintShopPro">
                  <p:embed/>
                  <p:pic>
                    <p:nvPicPr>
                      <p:cNvPr id="0" name="Object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03338"/>
                        <a:ext cx="3616325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303" name="Rectangle 607">
            <a:extLst>
              <a:ext uri="{FF2B5EF4-FFF2-40B4-BE49-F238E27FC236}">
                <a16:creationId xmlns:a16="http://schemas.microsoft.com/office/drawing/2014/main" id="{DF887FFC-B5FB-4071-BEDA-C990EB96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629285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62" tIns="46032" rIns="92062" bIns="46032">
            <a:spAutoFit/>
          </a:bodyPr>
          <a:lstStyle/>
          <a:p>
            <a:r>
              <a:rPr kumimoji="1" lang="en-US" altLang="it-IT" i="0">
                <a:solidFill>
                  <a:schemeClr val="bg1"/>
                </a:solidFill>
              </a:rPr>
              <a:t>1857 (</a:t>
            </a:r>
            <a:r>
              <a:rPr kumimoji="1" lang="en-US" altLang="it-IT" i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it-IT" i="0">
                <a:solidFill>
                  <a:schemeClr val="bg1"/>
                </a:solidFill>
              </a:rPr>
              <a:t>T) + 3490 (</a:t>
            </a:r>
            <a:r>
              <a:rPr kumimoji="1" lang="en-US" altLang="it-IT" i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it-IT" i="0">
                <a:solidFill>
                  <a:schemeClr val="bg1"/>
                </a:solidFill>
              </a:rPr>
              <a:t>A) (=5347)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66689E0-4905-47CC-ABB8-D54B56DC3A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2413" y="404813"/>
            <a:ext cx="8496300" cy="863600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Geminate iniziali (GI) e tipi sillabici: 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importanza per i dialetti salentini e l’</a:t>
            </a:r>
            <a:r>
              <a:rPr lang="it-IT" altLang="it-IT" sz="2400" dirty="0" err="1">
                <a:solidFill>
                  <a:schemeClr val="bg1"/>
                </a:solidFill>
              </a:rPr>
              <a:t>it</a:t>
            </a:r>
            <a:r>
              <a:rPr lang="it-IT" altLang="it-IT" sz="2400" dirty="0">
                <a:solidFill>
                  <a:schemeClr val="bg1"/>
                </a:solidFill>
              </a:rPr>
              <a:t>. reg. </a:t>
            </a:r>
            <a:r>
              <a:rPr lang="it-IT" altLang="it-IT" sz="2400" dirty="0" err="1">
                <a:solidFill>
                  <a:schemeClr val="bg1"/>
                </a:solidFill>
              </a:rPr>
              <a:t>sal</a:t>
            </a:r>
            <a:r>
              <a:rPr lang="it-IT" altLang="it-IT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1798" name="Rectangle 6">
            <a:extLst>
              <a:ext uri="{FF2B5EF4-FFF2-40B4-BE49-F238E27FC236}">
                <a16:creationId xmlns:a16="http://schemas.microsoft.com/office/drawing/2014/main" id="{C71A114F-94B2-4B6E-8518-8202CD76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61170"/>
            <a:ext cx="8281292" cy="49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62" tIns="46032" rIns="92062" bIns="46032" anchor="ctr">
            <a:spAutoFit/>
          </a:bodyPr>
          <a:lstStyle/>
          <a:p>
            <a:pPr algn="l"/>
            <a:r>
              <a:rPr kumimoji="1" lang="en-US" altLang="it-IT" sz="2000" i="0" dirty="0">
                <a:solidFill>
                  <a:schemeClr val="bg1"/>
                </a:solidFill>
              </a:rPr>
              <a:t>Le </a:t>
            </a:r>
            <a:r>
              <a:rPr kumimoji="1" lang="el-GR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σ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iniziali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interessate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da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nessi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CC, C: e NC (se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dovessero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essere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tenute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separate)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rappresenterebbero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il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b="1" i="0" dirty="0">
                <a:solidFill>
                  <a:schemeClr val="bg1"/>
                </a:solidFill>
              </a:rPr>
              <a:t>4% circa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dei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tipi sill. in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questa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varietà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.</a:t>
            </a:r>
          </a:p>
          <a:p>
            <a:pPr algn="l"/>
            <a:endParaRPr kumimoji="1" lang="en-US" altLang="it-IT" i="0" dirty="0">
              <a:solidFill>
                <a:schemeClr val="bg1"/>
              </a:solidFill>
            </a:endParaRPr>
          </a:p>
          <a:p>
            <a:pPr algn="l"/>
            <a:r>
              <a:rPr kumimoji="1" lang="en-US" altLang="it-IT" sz="2000" dirty="0">
                <a:solidFill>
                  <a:schemeClr val="bg1"/>
                </a:solidFill>
              </a:rPr>
              <a:t>Onset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di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parola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di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questo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tipo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rappresentano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kumimoji="1" lang="en-US" altLang="it-IT" sz="2000" i="0" dirty="0" err="1">
                <a:solidFill>
                  <a:schemeClr val="bg1"/>
                </a:solidFill>
              </a:rPr>
              <a:t>il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b="1" i="0" dirty="0">
                <a:solidFill>
                  <a:schemeClr val="bg1"/>
                </a:solidFill>
              </a:rPr>
              <a:t>10% circa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delle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forme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lessicali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più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comuni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(di un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lessico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lemmatizzato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).</a:t>
            </a:r>
          </a:p>
          <a:p>
            <a:pPr algn="l"/>
            <a:endParaRPr kumimoji="1" lang="en-US" altLang="it-IT" sz="800" i="0" dirty="0">
              <a:solidFill>
                <a:schemeClr val="bg1"/>
              </a:solidFill>
            </a:endParaRPr>
          </a:p>
          <a:p>
            <a:pPr algn="l"/>
            <a:r>
              <a:rPr kumimoji="1" lang="fr-FR" altLang="it-IT" sz="2000" i="0" dirty="0" err="1">
                <a:solidFill>
                  <a:schemeClr val="bg1"/>
                </a:solidFill>
              </a:rPr>
              <a:t>Coppie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minime</a:t>
            </a:r>
            <a:r>
              <a:rPr kumimoji="1" lang="fr-FR" altLang="it-IT" sz="2000" b="1" i="0" dirty="0">
                <a:solidFill>
                  <a:schemeClr val="bg1"/>
                </a:solidFill>
              </a:rPr>
              <a:t> 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[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varietà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leccesi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di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Parabita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(Romano 1999),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Alezio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e Gallipoli]: </a:t>
            </a:r>
          </a:p>
          <a:p>
            <a:pPr algn="l"/>
            <a:r>
              <a:rPr kumimoji="1" lang="fr-FR" altLang="it-IT" sz="1800" dirty="0" err="1">
                <a:solidFill>
                  <a:schemeClr val="bg1"/>
                </a:solidFill>
              </a:rPr>
              <a:t>punta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 vs.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ppunta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,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conza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 vs.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cconza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,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chiare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 vs.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cchiare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,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tocca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 vs.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ttocca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, </a:t>
            </a:r>
            <a:r>
              <a:rPr kumimoji="1" lang="fr-FR" altLang="it-IT" sz="1800" dirty="0">
                <a:solidFill>
                  <a:schemeClr val="bg1"/>
                </a:solidFill>
              </a:rPr>
              <a:t>cite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 vs. </a:t>
            </a:r>
            <a:r>
              <a:rPr kumimoji="1" lang="fr-FR" altLang="it-IT" sz="1800" dirty="0" err="1">
                <a:solidFill>
                  <a:schemeClr val="bg1"/>
                </a:solidFill>
              </a:rPr>
              <a:t>ccite</a:t>
            </a:r>
            <a:endParaRPr kumimoji="1" lang="fr-FR" altLang="it-IT" sz="1800" dirty="0">
              <a:solidFill>
                <a:schemeClr val="bg1"/>
              </a:solidFill>
            </a:endParaRPr>
          </a:p>
          <a:p>
            <a:pPr algn="l"/>
            <a:r>
              <a:rPr kumimoji="1" lang="fr-FR" altLang="it-IT" sz="1800" i="0" dirty="0">
                <a:solidFill>
                  <a:schemeClr val="bg1"/>
                </a:solidFill>
              </a:rPr>
              <a:t>(</a:t>
            </a:r>
            <a:r>
              <a:rPr kumimoji="1" lang="fr-FR" altLang="it-IT" sz="1800" i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www.lfsag.unito.it/ark/gallipoli2.html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) </a:t>
            </a:r>
          </a:p>
          <a:p>
            <a:pPr algn="l"/>
            <a:endParaRPr kumimoji="1" lang="en-US" altLang="it-IT" i="0" dirty="0">
              <a:solidFill>
                <a:schemeClr val="bg1"/>
              </a:solidFill>
            </a:endParaRPr>
          </a:p>
          <a:p>
            <a:pPr algn="l"/>
            <a:r>
              <a:rPr kumimoji="1" lang="fr-FR" altLang="it-IT" sz="2000" i="0" dirty="0" err="1">
                <a:solidFill>
                  <a:schemeClr val="bg1"/>
                </a:solidFill>
              </a:rPr>
              <a:t>Iniziali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lunghe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soprattutto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nelle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forme </a:t>
            </a:r>
            <a:r>
              <a:rPr kumimoji="1" lang="fr-FR" altLang="it-IT" sz="2000" i="0" dirty="0" err="1">
                <a:solidFill>
                  <a:schemeClr val="bg1"/>
                </a:solidFill>
              </a:rPr>
              <a:t>verbali</a:t>
            </a:r>
            <a:r>
              <a:rPr kumimoji="1"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kumimoji="1" lang="fr-FR" altLang="it-IT" sz="1800" i="0" dirty="0">
                <a:solidFill>
                  <a:schemeClr val="bg1"/>
                </a:solidFill>
              </a:rPr>
              <a:t>(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lentu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llattare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rajare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rraggiare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rrumanire</a:t>
            </a:r>
            <a:r>
              <a:rPr kumimoji="1" lang="it-IT" altLang="it-IT" sz="1800" dirty="0">
                <a:solidFill>
                  <a:schemeClr val="bg1"/>
                </a:solidFill>
              </a:rPr>
              <a:t>, sire,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ssire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s¢ire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s¢iucare</a:t>
            </a:r>
            <a:r>
              <a:rPr kumimoji="1" lang="it-IT" altLang="it-IT" sz="1800" dirty="0">
                <a:solidFill>
                  <a:schemeClr val="bg1"/>
                </a:solidFill>
              </a:rPr>
              <a:t>, </a:t>
            </a:r>
            <a:r>
              <a:rPr kumimoji="1" lang="it-IT" altLang="it-IT" sz="1800" dirty="0" err="1">
                <a:solidFill>
                  <a:schemeClr val="bg1"/>
                </a:solidFill>
              </a:rPr>
              <a:t>scindire</a:t>
            </a:r>
            <a:r>
              <a:rPr kumimoji="1" lang="it-IT" altLang="it-IT" sz="1800" dirty="0">
                <a:solidFill>
                  <a:schemeClr val="bg1"/>
                </a:solidFill>
              </a:rPr>
              <a:t>...</a:t>
            </a:r>
            <a:r>
              <a:rPr kumimoji="1" lang="it-IT" altLang="it-IT" sz="1800" i="0" dirty="0">
                <a:solidFill>
                  <a:schemeClr val="bg1"/>
                </a:solidFill>
              </a:rPr>
              <a:t>)</a:t>
            </a:r>
          </a:p>
          <a:p>
            <a:pPr algn="l"/>
            <a:endParaRPr kumimoji="1" lang="en-US" altLang="it-IT" sz="800" i="0" dirty="0">
              <a:solidFill>
                <a:schemeClr val="bg1"/>
              </a:solidFill>
            </a:endParaRPr>
          </a:p>
          <a:p>
            <a:pPr algn="l"/>
            <a:r>
              <a:rPr kumimoji="1" lang="en-US" altLang="it-IT" sz="2000" i="0" dirty="0" err="1">
                <a:solidFill>
                  <a:schemeClr val="bg1"/>
                </a:solidFill>
              </a:rPr>
              <a:t>Iniziali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lunghe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con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lunghezza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lessicalizzata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 in it. reg. </a:t>
            </a:r>
            <a:r>
              <a:rPr kumimoji="1" lang="en-US" altLang="it-IT" sz="2000" i="0" dirty="0" err="1">
                <a:solidFill>
                  <a:schemeClr val="bg1"/>
                </a:solidFill>
              </a:rPr>
              <a:t>sal</a:t>
            </a:r>
            <a:r>
              <a:rPr kumimoji="1" lang="en-US" altLang="it-IT" sz="2000" i="0" dirty="0">
                <a:solidFill>
                  <a:schemeClr val="bg1"/>
                </a:solidFill>
              </a:rPr>
              <a:t>. </a:t>
            </a:r>
            <a:r>
              <a:rPr kumimoji="1" lang="fr-FR" altLang="it-IT" sz="1800" i="0" dirty="0">
                <a:solidFill>
                  <a:schemeClr val="bg1"/>
                </a:solidFill>
              </a:rPr>
              <a:t>: </a:t>
            </a:r>
          </a:p>
          <a:p>
            <a:pPr algn="l"/>
            <a:endParaRPr kumimoji="1" lang="en-US" altLang="it-IT" sz="800" i="0" dirty="0">
              <a:solidFill>
                <a:schemeClr val="bg1"/>
              </a:solidFill>
            </a:endParaRPr>
          </a:p>
          <a:p>
            <a:pPr algn="l"/>
            <a:r>
              <a:rPr kumimoji="1" lang="en-US" altLang="it-IT" sz="1800" dirty="0" err="1">
                <a:solidFill>
                  <a:schemeClr val="bg1"/>
                </a:solidFill>
              </a:rPr>
              <a:t>tre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 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dio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(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cfr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. it.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Mioni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1993), 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più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 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che</a:t>
            </a:r>
            <a:r>
              <a:rPr kumimoji="1" lang="en-US" altLang="it-IT" sz="1800" dirty="0">
                <a:solidFill>
                  <a:schemeClr val="bg1"/>
                </a:solidFill>
              </a:rPr>
              <a:t> (int.)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kumimoji="1" lang="en-US" altLang="it-IT" sz="1800" dirty="0" err="1">
                <a:solidFill>
                  <a:schemeClr val="bg1"/>
                </a:solidFill>
              </a:rPr>
              <a:t>già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e (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spesso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) </a:t>
            </a:r>
            <a:r>
              <a:rPr kumimoji="1" lang="en-US" altLang="it-IT" sz="1800" dirty="0">
                <a:solidFill>
                  <a:schemeClr val="bg1"/>
                </a:solidFill>
              </a:rPr>
              <a:t>bene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(e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tutte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le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forme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inizianti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per </a:t>
            </a:r>
            <a:r>
              <a:rPr kumimoji="1" lang="en-US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/ʤ/ e /b/), </a:t>
            </a:r>
          </a:p>
          <a:p>
            <a:pPr algn="l"/>
            <a:r>
              <a:rPr kumimoji="1" lang="en-US" altLang="it-IT" sz="1800" dirty="0" err="1">
                <a:solidFill>
                  <a:schemeClr val="bg1"/>
                </a:solidFill>
              </a:rPr>
              <a:t>ciò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 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cioè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 </a:t>
            </a:r>
            <a:r>
              <a:rPr kumimoji="1" lang="en-US" altLang="it-IT" sz="1800" dirty="0">
                <a:solidFill>
                  <a:schemeClr val="bg1"/>
                </a:solidFill>
              </a:rPr>
              <a:t>ciao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 </a:t>
            </a:r>
            <a:r>
              <a:rPr kumimoji="1" lang="en-US" altLang="it-IT" sz="1800" dirty="0">
                <a:solidFill>
                  <a:schemeClr val="bg1"/>
                </a:solidFill>
              </a:rPr>
              <a:t>ci 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(e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tutte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le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forme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Vb+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ci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kumimoji="1" lang="en-US" altLang="it-IT" sz="1800" i="0" dirty="0">
                <a:solidFill>
                  <a:schemeClr val="bg1"/>
                </a:solidFill>
              </a:rPr>
              <a:t>es. 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pòrtaci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(vs. </a:t>
            </a:r>
            <a:r>
              <a:rPr kumimoji="1" lang="en-US" altLang="it-IT" sz="1800" dirty="0" err="1">
                <a:solidFill>
                  <a:schemeClr val="bg1"/>
                </a:solidFill>
              </a:rPr>
              <a:t>pòrtami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);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cfr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. </a:t>
            </a:r>
            <a:r>
              <a:rPr kumimoji="1" lang="en-US" altLang="it-IT" sz="1800" i="0" dirty="0" err="1">
                <a:solidFill>
                  <a:schemeClr val="bg1"/>
                </a:solidFill>
              </a:rPr>
              <a:t>Canepari</a:t>
            </a:r>
            <a:r>
              <a:rPr kumimoji="1" lang="en-US" altLang="it-IT" sz="1800" i="0" dirty="0">
                <a:solidFill>
                  <a:schemeClr val="bg1"/>
                </a:solidFill>
              </a:rPr>
              <a:t> 1999: 459).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D45B4539-6E9D-4F83-856A-015394EB99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8675" y="404813"/>
            <a:ext cx="5903913" cy="576262"/>
          </a:xfrm>
          <a:noFill/>
          <a:ln/>
        </p:spPr>
        <p:txBody>
          <a:bodyPr/>
          <a:lstStyle/>
          <a:p>
            <a:r>
              <a:rPr lang="it-IT" altLang="it-IT" sz="3200">
                <a:solidFill>
                  <a:schemeClr val="bg1"/>
                </a:solidFill>
              </a:rPr>
              <a:t>Geminate iniziali: origine 1</a:t>
            </a:r>
            <a:r>
              <a:rPr lang="it-IT" altLang="it-IT" sz="3200" b="0">
                <a:solidFill>
                  <a:schemeClr val="bg1"/>
                </a:solidFill>
              </a:rPr>
              <a:t>/3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9E93C95E-A3FD-4811-AB53-C810077D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" y="1442087"/>
            <a:ext cx="7920359" cy="44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62" tIns="46032" rIns="92062" bIns="46032" anchor="ctr">
            <a:spAutoFit/>
          </a:bodyPr>
          <a:lstStyle>
            <a:lvl1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sz="1800" b="1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punta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(n. 'punta' + v. 'punta (al gioco)') </a:t>
            </a:r>
          </a:p>
          <a:p>
            <a:pPr eaLnBrk="0" hangingPunct="0"/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&lt; PUNCTA(M) (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lat. </a:t>
            </a:r>
            <a:r>
              <a:rPr lang="fr-FR" altLang="it-IT" sz="14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tardo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, der. di PUNGERE, av. 1292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n-US" altLang="it-IT" sz="14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spunta</a:t>
            </a:r>
            <a:r>
              <a:rPr lang="it-IT" altLang="it-IT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(v. 'sbottona, spunta=inacidisce (del vino)') </a:t>
            </a:r>
          </a:p>
          <a:p>
            <a:pPr eaLnBrk="0" hangingPunct="0"/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&lt; s- + punta (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der. di 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punta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con s- e </a:t>
            </a:r>
            <a:r>
              <a:rPr lang="fr-FR" altLang="it-IT" sz="1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-are, 2ª 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metà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XIII s.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&lt; ex ... (aferesi))</a:t>
            </a:r>
            <a:endParaRPr lang="en-US" altLang="it-IT" sz="14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mpunta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(v. 'impunta (impuntarsi=ostinarsi)') </a:t>
            </a:r>
          </a:p>
          <a:p>
            <a:pPr eaLnBrk="0" hangingPunct="0"/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&lt; in- + punta/punto &lt; in ... (aferesi) (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der. di 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punta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fr-FR" altLang="it-IT" sz="1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in- e </a:t>
            </a:r>
            <a:r>
              <a:rPr lang="fr-FR" altLang="it-IT" sz="1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-are, 1534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n-US" altLang="it-IT" sz="14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ppunta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(v. 'abbottona (camicia), fissa/blocca (porta)')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	&lt; 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ad- + punto (</a:t>
            </a:r>
            <a:r>
              <a:rPr lang="it-IT" altLang="it-IT" sz="14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it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"appuntare"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lat. </a:t>
            </a:r>
            <a:r>
              <a:rPr lang="fr-FR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PUNCTU(M), 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der. di PUNGERE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, XII-XII s.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) </a:t>
            </a:r>
          </a:p>
          <a:p>
            <a:pPr eaLnBrk="0" hangingPunct="0"/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	&lt; ad ... (aferesi) 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("</a:t>
            </a:r>
            <a:r>
              <a:rPr lang="fr-FR" altLang="it-IT" sz="14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fissare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con </a:t>
            </a:r>
            <a:r>
              <a:rPr lang="fr-FR" altLang="it-IT" sz="14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spilli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", XIII s.)</a:t>
            </a:r>
            <a:endParaRPr lang="en-US" altLang="it-IT" sz="14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unta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mpunta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(</a:t>
            </a:r>
            <a:r>
              <a:rPr lang="it-IT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var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libera di forme con assimilazione-dissimilazione) </a:t>
            </a:r>
          </a:p>
          <a:p>
            <a:pPr eaLnBrk="0" hangingPunct="0"/>
            <a:endParaRPr lang="en-US" altLang="it-IT" sz="1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unta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assimilazione + aferesi</a:t>
            </a:r>
          </a:p>
          <a:p>
            <a:pPr eaLnBrk="0" hangingPunct="0"/>
            <a:endParaRPr lang="en-US" altLang="it-IT" sz="1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↓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unta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rafforzamento espressivo ("da imperativo"!)</a:t>
            </a:r>
          </a:p>
          <a:p>
            <a:pPr eaLnBrk="0" hangingPunct="0"/>
            <a:endParaRPr lang="it-IT" altLang="it-IT" sz="1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EFFFAD4-39A2-42E7-A162-3305710A91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AEB72DCE-AF04-4546-8BCD-E040EE6E80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5903912" cy="576262"/>
          </a:xfrm>
          <a:noFill/>
          <a:ln/>
        </p:spPr>
        <p:txBody>
          <a:bodyPr/>
          <a:lstStyle/>
          <a:p>
            <a:r>
              <a:rPr lang="it-IT" altLang="it-IT" sz="3200">
                <a:solidFill>
                  <a:schemeClr val="bg1"/>
                </a:solidFill>
              </a:rPr>
              <a:t>Geminate iniziali: origine 2</a:t>
            </a:r>
            <a:r>
              <a:rPr lang="it-IT" altLang="it-IT" sz="3200" b="0">
                <a:solidFill>
                  <a:schemeClr val="bg1"/>
                </a:solidFill>
              </a:rPr>
              <a:t>/3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6644AE53-966D-45C1-B01B-8D9174535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648105"/>
            <a:ext cx="8137971" cy="430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62" tIns="46032" rIns="92062" bIns="46032" anchor="ctr">
            <a:spAutoFit/>
          </a:bodyPr>
          <a:lstStyle>
            <a:lvl1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l"/>
                <a:tab pos="1143000" algn="l"/>
                <a:tab pos="1943100" algn="l"/>
                <a:tab pos="2857500" algn="l"/>
                <a:tab pos="3886200" algn="l"/>
                <a:tab pos="4684713" algn="l"/>
                <a:tab pos="69278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cappa 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(n. 'cappa (mantello, copertura, lettera dell'alfabeto)')</a:t>
            </a:r>
            <a:r>
              <a:rPr lang="it-IT" altLang="it-IT" sz="14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</a:t>
            </a:r>
          </a:p>
          <a:p>
            <a:pPr eaLnBrk="0" hangingPunct="0"/>
            <a:r>
              <a:rPr lang="it-IT" altLang="it-IT" sz="14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&lt; CAPPA(M)</a:t>
            </a:r>
            <a:r>
              <a:rPr lang="it-IT" altLang="it-IT" sz="18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</a:t>
            </a:r>
            <a:endParaRPr lang="en-US" altLang="it-IT" sz="1800" b="1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scappa 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(v. 'spianta') </a:t>
            </a:r>
          </a:p>
          <a:p>
            <a:pPr eaLnBrk="0" hangingPunct="0"/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&lt;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scappa (</a:t>
            </a:r>
            <a:r>
              <a:rPr lang="it-IT" altLang="it-IT" sz="14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it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&lt; es. ... (</a:t>
            </a:r>
            <a:r>
              <a:rPr lang="it-IT" altLang="it-IT" sz="14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af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.), </a:t>
            </a:r>
            <a:r>
              <a:rPr lang="fr-FR" altLang="it-IT" sz="1400" baseline="300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*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EXCAPPARE</a:t>
            </a:r>
            <a:r>
              <a:rPr lang="fr-FR" altLang="it-IT" sz="14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, 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comp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di ex- con val. 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privat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e CAPPA "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mantello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", 1224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)</a:t>
            </a:r>
            <a:endParaRPr lang="en-US" altLang="it-IT" sz="14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b="1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ncappa</a:t>
            </a:r>
            <a:r>
              <a:rPr lang="it-IT" altLang="it-IT" sz="18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(v. 'incappa (rimbocca (le coperte))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') </a:t>
            </a:r>
          </a:p>
          <a:p>
            <a:pPr eaLnBrk="0" hangingPunct="0"/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&lt; 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incappa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&lt; in ... (</a:t>
            </a:r>
            <a:r>
              <a:rPr lang="it-IT" altLang="it-IT" sz="14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af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.)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(</a:t>
            </a:r>
            <a:r>
              <a:rPr lang="it-IT" altLang="it-IT" sz="14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it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&lt; </a:t>
            </a:r>
            <a:r>
              <a:rPr lang="fr-FR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der. di 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cappa "</a:t>
            </a:r>
            <a:r>
              <a:rPr lang="fr-FR" altLang="it-IT" sz="140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mantello</a:t>
            </a:r>
            <a:r>
              <a:rPr lang="fr-FR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", con in- e -are, XIV s.)</a:t>
            </a:r>
            <a:endParaRPr lang="en-US" altLang="it-IT" sz="14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b="1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ccappa</a:t>
            </a:r>
            <a:r>
              <a:rPr lang="it-IT" altLang="it-IT" sz="18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(v. 'incappa, </a:t>
            </a:r>
            <a:r>
              <a:rPr lang="it-IT" altLang="it-IT" sz="140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càpita</a:t>
            </a:r>
            <a:r>
              <a:rPr lang="it-IT" altLang="it-IT" sz="140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, cade (in trappola), incespica/inciampa))</a:t>
            </a:r>
            <a:r>
              <a:rPr lang="it-IT" altLang="it-IT" sz="14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</a:t>
            </a:r>
          </a:p>
          <a:p>
            <a:pPr eaLnBrk="0" hangingPunct="0"/>
            <a:r>
              <a:rPr lang="it-IT" altLang="it-IT" sz="1400" b="1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&lt; a(d)- + ? &lt; ad ... (</a:t>
            </a:r>
            <a:r>
              <a:rPr lang="it-IT" altLang="it-IT" sz="14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af</a:t>
            </a:r>
            <a:r>
              <a:rPr lang="it-IT" altLang="it-IT" sz="1400" b="1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.?)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(da altre </a:t>
            </a:r>
            <a:r>
              <a:rPr lang="it-IT" altLang="it-IT" sz="14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var</a:t>
            </a:r>
            <a:r>
              <a:rPr lang="it-IT" altLang="it-IT" sz="14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 dialettali?)</a:t>
            </a:r>
          </a:p>
          <a:p>
            <a:pPr eaLnBrk="0" hangingPunct="0"/>
            <a:endParaRPr lang="en-US" altLang="it-IT" sz="1400" b="1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endParaRPr lang="en-US" altLang="it-IT" sz="1400" b="1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cc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nc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(assimilazione) </a:t>
            </a: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(o, viceversa, meno probabilmente, 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nc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cc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per dissimilazione)</a:t>
            </a:r>
          </a:p>
          <a:p>
            <a:pPr eaLnBrk="0" hangingPunct="0"/>
            <a:endParaRPr lang="en-US" altLang="it-IT" sz="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cc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rianalisi di contesti di raddoppiamento fonosintattico</a:t>
            </a:r>
          </a:p>
          <a:p>
            <a:pPr eaLnBrk="0" hangingPunct="0"/>
            <a:endParaRPr lang="it-IT" altLang="it-IT" sz="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endParaRPr lang="it-IT" altLang="it-IT" sz="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	 ↓ ↓ 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cc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p</a:t>
            </a:r>
            <a:r>
              <a:rPr lang="it-IT" altLang="it-IT" sz="1800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 &lt; rafforzamento espressivo di imperativo (non esiste </a:t>
            </a:r>
            <a:r>
              <a:rPr lang="it-IT" altLang="it-IT" sz="1800" i="0" dirty="0" err="1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imp</a:t>
            </a:r>
            <a:r>
              <a:rPr lang="it-IT" altLang="it-IT" sz="1800" i="0" dirty="0">
                <a:solidFill>
                  <a:schemeClr val="bg1"/>
                </a:solidFill>
                <a:cs typeface="Times New Roman" panose="02020603050405020304" pitchFamily="18" charset="0"/>
                <a:sym typeface="SILDoulos IPA93" pitchFamily="2" charset="2"/>
              </a:rPr>
              <a:t>.!)</a:t>
            </a:r>
            <a:endParaRPr lang="en-US" altLang="it-IT" sz="1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  <a:p>
            <a:pPr eaLnBrk="0" hangingPunct="0"/>
            <a:endParaRPr lang="en-US" altLang="it-IT" sz="1800" i="0" dirty="0">
              <a:solidFill>
                <a:schemeClr val="bg1"/>
              </a:solidFill>
              <a:cs typeface="Times New Roman" panose="02020603050405020304" pitchFamily="18" charset="0"/>
              <a:sym typeface="SILDoulos IPA93" pitchFamily="2" charset="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82AD4F-E146-4817-936E-D27CF23E3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BC258588-F0F5-474E-8610-314D62227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5400675" cy="576263"/>
          </a:xfrm>
        </p:spPr>
        <p:txBody>
          <a:bodyPr/>
          <a:lstStyle/>
          <a:p>
            <a:r>
              <a:rPr lang="it-IT" altLang="it-IT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Geminate iniziali: origine 3</a:t>
            </a:r>
            <a:r>
              <a:rPr lang="it-IT" altLang="it-IT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43A78EA4-1FCD-4D5E-9E52-5794F3942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305" y="1196975"/>
            <a:ext cx="8280845" cy="5183188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kumimoji="1"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Lessicalizzazione e grammaticalizzazione di RF.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kumimoji="1" lang="fr-FR" altLang="it-IT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–  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bbutu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averlo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kumimoji="1" lang="it-IT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(Fanciullo 2000)</a:t>
            </a:r>
            <a:endParaRPr kumimoji="1" lang="fr-FR" alt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(con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anche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bbutu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avrebbero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RF).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kumimoji="1" lang="fr-FR" altLang="it-IT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mmangia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‘non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vuole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– 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nunn’ha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ulutu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mmangia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‘non ha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Ledgeway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2011)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(con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mmangia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anche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fr-FR" altLang="it-IT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ulutu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avrebbero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RF).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kumimoji="1" lang="fr-FR" altLang="it-IT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</a:t>
            </a: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ffare</a:t>
            </a: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</a:t>
            </a: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fr-FR" altLang="it-IT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kumimoji="1" lang="fr-FR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ffare</a:t>
            </a:r>
            <a:endParaRPr kumimoji="1" lang="fr-FR" altLang="it-IT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None/>
            </a:pP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</a:t>
            </a: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mmangia</a:t>
            </a: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</a:t>
            </a:r>
            <a:r>
              <a:rPr kumimoji="1" lang="fr-FR" alt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1" lang="fr-FR" altLang="it-IT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kumimoji="1" lang="fr-FR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1" lang="fr-FR" alt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mmangia</a:t>
            </a:r>
            <a:endParaRPr kumimoji="1" lang="fr-FR" altLang="it-IT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None/>
            </a:pPr>
            <a:endParaRPr kumimoji="1" lang="fr-FR" alt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Interessanti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anche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varietà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Castellammare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Stabia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napoletano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Fanciullo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2001: 350)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café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'il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caffè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(locale)' vs. </a:t>
            </a:r>
            <a:r>
              <a:rPr kumimoji="1" lang="fr-FR" altLang="it-IT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1" lang="fr-FR" altLang="it-IT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ccafé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ː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'il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caffè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polvere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la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bevanda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)'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1" lang="fr-FR" altLang="it-IT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fiérr</a:t>
            </a:r>
            <a:r>
              <a:rPr kumimoji="1" lang="fr-FR" altLang="it-IT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ə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ˈe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ːə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'il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attrezzo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)' vs. </a:t>
            </a:r>
            <a:r>
              <a:rPr kumimoji="1" lang="fr-FR" altLang="it-IT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1" lang="fr-FR" altLang="it-IT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ffiérr</a:t>
            </a:r>
            <a:r>
              <a:rPr kumimoji="1" lang="fr-FR" altLang="it-IT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ə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ː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ˈe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ːə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'il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)’.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kumimoji="1" lang="fr-FR" altLang="it-IT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Macerata (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Regnicoli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1995: 233, </a:t>
            </a:r>
            <a:r>
              <a:rPr kumimoji="1" lang="fr-FR" altLang="it-I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anche 2019):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ɛ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'il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)' vs. [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ɛ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'quel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(i.e. quel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)'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[lu 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ɛ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'il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pezzo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attrezzo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)' vs. [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llu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ˈ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LDoulos IPA93" pitchFamily="2" charset="2"/>
              </a:rPr>
              <a:t>ɛ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'quel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(i.e. </a:t>
            </a:r>
            <a:r>
              <a:rPr kumimoji="1" lang="fr-FR" altLang="it-IT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quell'attrezzo</a:t>
            </a:r>
            <a:r>
              <a:rPr kumimoji="1" lang="fr-FR" alt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)’.</a:t>
            </a:r>
            <a:endParaRPr kumimoji="1" lang="it-IT" alt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1268F2BC-7B7E-4FDF-AB1E-3E22273D0A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280400" cy="431800"/>
          </a:xfrm>
          <a:noFill/>
          <a:ln/>
        </p:spPr>
        <p:txBody>
          <a:bodyPr/>
          <a:lstStyle/>
          <a:p>
            <a:r>
              <a:rPr lang="it-IT" altLang="it-IT" sz="3200">
                <a:solidFill>
                  <a:schemeClr val="bg1"/>
                </a:solidFill>
              </a:rPr>
              <a:t>Geminate iniziali: origine </a:t>
            </a:r>
            <a:r>
              <a:rPr kumimoji="1" lang="it-IT" altLang="it-IT" sz="2000" b="0">
                <a:solidFill>
                  <a:schemeClr val="bg1"/>
                </a:solidFill>
              </a:rPr>
              <a:t>(cfr. Bertinetto &amp; Loporcaro 2000)</a:t>
            </a:r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88EB49CE-727D-4695-B133-894F09CD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15459"/>
            <a:ext cx="8280400" cy="570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2" tIns="46032" rIns="92062" bIns="46032" anchor="ctr">
            <a:spAutoFit/>
          </a:bodyPr>
          <a:lstStyle>
            <a:lvl1pPr algn="l"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800" b="1" i="0" dirty="0">
                <a:solidFill>
                  <a:schemeClr val="bg1"/>
                </a:solidFill>
              </a:rPr>
              <a:t>1) RF</a:t>
            </a:r>
            <a:endParaRPr lang="en-US" altLang="it-IT" sz="1800" b="1" i="0" dirty="0">
              <a:solidFill>
                <a:schemeClr val="bg1"/>
              </a:solidFill>
            </a:endParaRPr>
          </a:p>
          <a:p>
            <a:r>
              <a:rPr lang="it-IT" altLang="it-IT" sz="1000" dirty="0">
                <a:solidFill>
                  <a:schemeClr val="bg1"/>
                </a:solidFill>
              </a:rPr>
              <a:t>		    </a:t>
            </a:r>
            <a:r>
              <a:rPr lang="it-IT" altLang="it-IT" sz="1400" dirty="0" err="1">
                <a:solidFill>
                  <a:schemeClr val="bg1"/>
                </a:solidFill>
              </a:rPr>
              <a:t>vau</a:t>
            </a:r>
            <a:r>
              <a:rPr lang="it-IT" altLang="it-IT" sz="1400" dirty="0">
                <a:solidFill>
                  <a:schemeClr val="bg1"/>
                </a:solidFill>
              </a:rPr>
              <a:t> cu </a:t>
            </a:r>
            <a:r>
              <a:rPr lang="it-IT" altLang="it-IT" sz="1400" dirty="0" err="1">
                <a:solidFill>
                  <a:schemeClr val="bg1"/>
                </a:solidFill>
              </a:rPr>
              <a:t>mmungu</a:t>
            </a:r>
            <a:r>
              <a:rPr lang="it-IT" altLang="it-IT" sz="1400" dirty="0">
                <a:solidFill>
                  <a:schemeClr val="bg1"/>
                </a:solidFill>
              </a:rPr>
              <a:t> / va' </a:t>
            </a:r>
            <a:r>
              <a:rPr lang="it-IT" altLang="it-IT" sz="1400" dirty="0" err="1">
                <a:solidFill>
                  <a:schemeClr val="bg1"/>
                </a:solidFill>
              </a:rPr>
              <a:t>mmungu</a:t>
            </a:r>
            <a:r>
              <a:rPr lang="it-IT" altLang="it-IT" sz="1400" dirty="0">
                <a:solidFill>
                  <a:schemeClr val="bg1"/>
                </a:solidFill>
              </a:rPr>
              <a:t> </a:t>
            </a:r>
            <a:r>
              <a:rPr lang="it-IT" altLang="it-IT" sz="1400" i="0" dirty="0">
                <a:solidFill>
                  <a:schemeClr val="bg1"/>
                </a:solidFill>
              </a:rPr>
              <a:t>'vado </a:t>
            </a:r>
            <a:r>
              <a:rPr lang="it-IT" altLang="it-IT" sz="1400" i="0" dirty="0" err="1">
                <a:solidFill>
                  <a:schemeClr val="bg1"/>
                </a:solidFill>
              </a:rPr>
              <a:t>a</a:t>
            </a:r>
            <a:r>
              <a:rPr lang="it-IT" altLang="it-IT" sz="1400" i="0" baseline="-25000" dirty="0" err="1">
                <a:solidFill>
                  <a:schemeClr val="bg1"/>
                </a:solidFill>
              </a:rPr>
              <a:t>RF</a:t>
            </a:r>
            <a:r>
              <a:rPr lang="it-IT" altLang="it-IT" sz="1400" i="0" dirty="0">
                <a:solidFill>
                  <a:schemeClr val="bg1"/>
                </a:solidFill>
              </a:rPr>
              <a:t> mungere' </a:t>
            </a:r>
          </a:p>
          <a:p>
            <a:r>
              <a:rPr lang="it-IT" altLang="it-IT" sz="1400" i="0" dirty="0">
                <a:solidFill>
                  <a:schemeClr val="bg1"/>
                </a:solidFill>
              </a:rPr>
              <a:t>Es.: </a:t>
            </a:r>
            <a:r>
              <a:rPr lang="fr-FR" altLang="it-IT" sz="1400" dirty="0" err="1">
                <a:solidFill>
                  <a:schemeClr val="bg1"/>
                </a:solidFill>
              </a:rPr>
              <a:t>munta</a:t>
            </a:r>
            <a:r>
              <a:rPr lang="fr-FR" altLang="it-IT" sz="1400" dirty="0">
                <a:solidFill>
                  <a:schemeClr val="bg1"/>
                </a:solidFill>
              </a:rPr>
              <a:t> </a:t>
            </a:r>
            <a:r>
              <a:rPr lang="it-IT" altLang="it-IT" sz="1400" i="0" dirty="0">
                <a:solidFill>
                  <a:schemeClr val="bg1"/>
                </a:solidFill>
              </a:rPr>
              <a:t>~ </a:t>
            </a:r>
            <a:r>
              <a:rPr lang="fr-FR" altLang="it-IT" sz="1400" dirty="0" err="1">
                <a:solidFill>
                  <a:schemeClr val="bg1"/>
                </a:solidFill>
              </a:rPr>
              <a:t>mmunta</a:t>
            </a:r>
            <a:endParaRPr lang="it-IT" altLang="it-IT" sz="1000" i="0" dirty="0">
              <a:solidFill>
                <a:schemeClr val="bg1"/>
              </a:solidFill>
            </a:endParaRPr>
          </a:p>
          <a:p>
            <a:r>
              <a:rPr lang="it-IT" altLang="it-IT" sz="1000" dirty="0">
                <a:solidFill>
                  <a:schemeClr val="bg1"/>
                </a:solidFill>
              </a:rPr>
              <a:t>		    </a:t>
            </a:r>
            <a:r>
              <a:rPr lang="it-IT" altLang="it-IT" sz="1400" dirty="0" err="1">
                <a:solidFill>
                  <a:schemeClr val="bg1"/>
                </a:solidFill>
              </a:rPr>
              <a:t>vau</a:t>
            </a:r>
            <a:r>
              <a:rPr lang="it-IT" altLang="it-IT" sz="1400" dirty="0">
                <a:solidFill>
                  <a:schemeClr val="bg1"/>
                </a:solidFill>
              </a:rPr>
              <a:t> cu </a:t>
            </a:r>
            <a:r>
              <a:rPr lang="it-IT" altLang="it-IT" sz="1400" dirty="0" err="1">
                <a:solidFill>
                  <a:schemeClr val="bg1"/>
                </a:solidFill>
              </a:rPr>
              <a:t>mmuntu</a:t>
            </a:r>
            <a:r>
              <a:rPr lang="it-IT" altLang="it-IT" sz="1400" dirty="0">
                <a:solidFill>
                  <a:schemeClr val="bg1"/>
                </a:solidFill>
              </a:rPr>
              <a:t> / va' </a:t>
            </a:r>
            <a:r>
              <a:rPr lang="it-IT" altLang="it-IT" sz="1400" dirty="0" err="1">
                <a:solidFill>
                  <a:schemeClr val="bg1"/>
                </a:solidFill>
              </a:rPr>
              <a:t>mmuntu</a:t>
            </a:r>
            <a:r>
              <a:rPr lang="it-IT" altLang="it-IT" sz="1400" dirty="0">
                <a:solidFill>
                  <a:schemeClr val="bg1"/>
                </a:solidFill>
              </a:rPr>
              <a:t> </a:t>
            </a:r>
            <a:r>
              <a:rPr lang="it-IT" altLang="it-IT" sz="1400" i="0" dirty="0">
                <a:solidFill>
                  <a:schemeClr val="bg1"/>
                </a:solidFill>
              </a:rPr>
              <a:t>'vado </a:t>
            </a:r>
            <a:r>
              <a:rPr lang="it-IT" altLang="it-IT" sz="1400" i="0" dirty="0" err="1">
                <a:solidFill>
                  <a:schemeClr val="bg1"/>
                </a:solidFill>
              </a:rPr>
              <a:t>a</a:t>
            </a:r>
            <a:r>
              <a:rPr lang="it-IT" altLang="it-IT" sz="1400" i="0" baseline="-25000" dirty="0" err="1">
                <a:solidFill>
                  <a:schemeClr val="bg1"/>
                </a:solidFill>
              </a:rPr>
              <a:t>RF</a:t>
            </a:r>
            <a:r>
              <a:rPr lang="it-IT" altLang="it-IT" sz="1400" i="0" dirty="0">
                <a:solidFill>
                  <a:schemeClr val="bg1"/>
                </a:solidFill>
              </a:rPr>
              <a:t> montare'</a:t>
            </a:r>
            <a:endParaRPr lang="en-US" altLang="it-IT" sz="1400" i="0" dirty="0">
              <a:solidFill>
                <a:schemeClr val="bg1"/>
              </a:solidFill>
            </a:endParaRPr>
          </a:p>
          <a:p>
            <a:r>
              <a:rPr lang="it-IT" altLang="it-IT" sz="1400" i="0" dirty="0">
                <a:solidFill>
                  <a:schemeClr val="bg1"/>
                </a:solidFill>
              </a:rPr>
              <a:t>No allungamento ulteriore. Neutralizzazione delle opposizioni</a:t>
            </a:r>
            <a:endParaRPr lang="en-US" altLang="it-IT" sz="1400" i="0" dirty="0">
              <a:solidFill>
                <a:schemeClr val="bg1"/>
              </a:solidFill>
            </a:endParaRPr>
          </a:p>
          <a:p>
            <a:r>
              <a:rPr lang="it-IT" altLang="it-IT" sz="1000" i="0" dirty="0">
                <a:solidFill>
                  <a:schemeClr val="bg1"/>
                </a:solidFill>
              </a:rPr>
              <a:t>	</a:t>
            </a:r>
          </a:p>
          <a:p>
            <a:r>
              <a:rPr lang="it-IT" altLang="it-IT" sz="1000" i="0" dirty="0">
                <a:solidFill>
                  <a:schemeClr val="bg1"/>
                </a:solidFill>
              </a:rPr>
              <a:t>	</a:t>
            </a:r>
            <a:r>
              <a:rPr lang="it-IT" altLang="it-IT" sz="1000" dirty="0" err="1">
                <a:solidFill>
                  <a:schemeClr val="bg1"/>
                </a:solidFill>
              </a:rPr>
              <a:t>num</a:t>
            </a:r>
            <a:r>
              <a:rPr lang="it-IT" altLang="it-IT" sz="1000" dirty="0">
                <a:solidFill>
                  <a:schemeClr val="bg1"/>
                </a:solidFill>
              </a:rPr>
              <a:t> </a:t>
            </a:r>
            <a:r>
              <a:rPr lang="it-IT" altLang="it-IT" sz="1000" dirty="0" err="1">
                <a:solidFill>
                  <a:schemeClr val="bg1"/>
                </a:solidFill>
              </a:rPr>
              <a:t>bole</a:t>
            </a:r>
            <a:r>
              <a:rPr lang="it-IT" altLang="it-IT" sz="1000" dirty="0">
                <a:solidFill>
                  <a:schemeClr val="bg1"/>
                </a:solidFill>
              </a:rPr>
              <a:t> (cu) </a:t>
            </a:r>
            <a:r>
              <a:rPr lang="it-IT" altLang="it-IT" sz="1000" dirty="0" err="1">
                <a:solidFill>
                  <a:schemeClr val="bg1"/>
                </a:solidFill>
              </a:rPr>
              <a:t>ppunta</a:t>
            </a:r>
            <a:r>
              <a:rPr lang="it-IT" altLang="it-IT" sz="1000" dirty="0">
                <a:solidFill>
                  <a:schemeClr val="bg1"/>
                </a:solidFill>
              </a:rPr>
              <a:t> (es. mille lire) - </a:t>
            </a:r>
            <a:r>
              <a:rPr lang="it-IT" altLang="it-IT" sz="1000" dirty="0" err="1">
                <a:solidFill>
                  <a:schemeClr val="bg1"/>
                </a:solidFill>
              </a:rPr>
              <a:t>num</a:t>
            </a:r>
            <a:r>
              <a:rPr lang="it-IT" altLang="it-IT" sz="1000" dirty="0">
                <a:solidFill>
                  <a:schemeClr val="bg1"/>
                </a:solidFill>
              </a:rPr>
              <a:t> </a:t>
            </a:r>
            <a:r>
              <a:rPr lang="it-IT" altLang="it-IT" sz="1000" dirty="0" err="1">
                <a:solidFill>
                  <a:schemeClr val="bg1"/>
                </a:solidFill>
              </a:rPr>
              <a:t>bole</a:t>
            </a:r>
            <a:r>
              <a:rPr lang="it-IT" altLang="it-IT" sz="1000" dirty="0">
                <a:solidFill>
                  <a:schemeClr val="bg1"/>
                </a:solidFill>
              </a:rPr>
              <a:t> (cu) </a:t>
            </a:r>
            <a:r>
              <a:rPr lang="it-IT" altLang="it-IT" sz="1000" dirty="0" err="1">
                <a:solidFill>
                  <a:schemeClr val="bg1"/>
                </a:solidFill>
              </a:rPr>
              <a:t>ppunta</a:t>
            </a:r>
            <a:r>
              <a:rPr lang="it-IT" altLang="it-IT" sz="1000" dirty="0">
                <a:solidFill>
                  <a:schemeClr val="bg1"/>
                </a:solidFill>
              </a:rPr>
              <a:t> (es. </a:t>
            </a:r>
            <a:r>
              <a:rPr lang="it-IT" altLang="it-IT" sz="1000" dirty="0" err="1">
                <a:solidFill>
                  <a:schemeClr val="bg1"/>
                </a:solidFill>
              </a:rPr>
              <a:t>ḍḍa</a:t>
            </a:r>
            <a:r>
              <a:rPr lang="it-IT" altLang="it-IT" sz="1000" dirty="0">
                <a:solidFill>
                  <a:schemeClr val="bg1"/>
                </a:solidFill>
              </a:rPr>
              <a:t> porta)</a:t>
            </a:r>
            <a:endParaRPr lang="en-US" altLang="it-IT" sz="1000" i="0" dirty="0">
              <a:solidFill>
                <a:schemeClr val="bg1"/>
              </a:solidFill>
            </a:endParaRPr>
          </a:p>
          <a:p>
            <a:r>
              <a:rPr lang="fr-FR" altLang="it-IT" sz="1600" i="0" dirty="0">
                <a:solidFill>
                  <a:schemeClr val="bg1"/>
                </a:solidFill>
              </a:rPr>
              <a:t>Difficile </a:t>
            </a:r>
            <a:r>
              <a:rPr lang="fr-FR" altLang="it-IT" sz="1600" i="0" dirty="0" err="1">
                <a:solidFill>
                  <a:schemeClr val="bg1"/>
                </a:solidFill>
              </a:rPr>
              <a:t>derivazione</a:t>
            </a:r>
            <a:r>
              <a:rPr lang="it-IT" altLang="it-IT" sz="1000" i="0" dirty="0">
                <a:solidFill>
                  <a:schemeClr val="bg1"/>
                </a:solidFill>
              </a:rPr>
              <a:t>	'non vuole puntare (mille lire)' - 'non vuole fissare (quella porta)'</a:t>
            </a:r>
          </a:p>
          <a:p>
            <a:endParaRPr lang="en-US" altLang="it-IT" sz="1000" i="0" dirty="0">
              <a:solidFill>
                <a:schemeClr val="bg1"/>
              </a:solidFill>
            </a:endParaRPr>
          </a:p>
          <a:p>
            <a:r>
              <a:rPr lang="it-IT" altLang="it-IT" sz="1000" dirty="0">
                <a:solidFill>
                  <a:schemeClr val="bg1"/>
                </a:solidFill>
              </a:rPr>
              <a:t>	</a:t>
            </a:r>
            <a:r>
              <a:rPr lang="it-IT" altLang="it-IT" sz="1400" dirty="0" err="1">
                <a:solidFill>
                  <a:schemeClr val="bg1"/>
                </a:solidFill>
              </a:rPr>
              <a:t>mpunta</a:t>
            </a:r>
            <a:r>
              <a:rPr lang="it-IT" altLang="it-IT" sz="1400" dirty="0">
                <a:solidFill>
                  <a:schemeClr val="bg1"/>
                </a:solidFill>
              </a:rPr>
              <a:t> &lt; 'impuntare' -&gt; aferesi</a:t>
            </a:r>
            <a:endParaRPr lang="en-US" altLang="it-IT" sz="1400" i="0" dirty="0">
              <a:solidFill>
                <a:schemeClr val="bg1"/>
              </a:solidFill>
            </a:endParaRPr>
          </a:p>
          <a:p>
            <a:r>
              <a:rPr lang="it-IT" altLang="it-IT" sz="1800" b="1" i="0" dirty="0">
                <a:solidFill>
                  <a:schemeClr val="bg1"/>
                </a:solidFill>
              </a:rPr>
              <a:t>2) Aferesi</a:t>
            </a:r>
            <a:endParaRPr lang="en-US" altLang="it-IT" sz="1000" b="1" i="0" dirty="0">
              <a:solidFill>
                <a:schemeClr val="bg1"/>
              </a:solidFill>
            </a:endParaRPr>
          </a:p>
          <a:p>
            <a:r>
              <a:rPr lang="it-IT" altLang="it-IT" sz="1000" dirty="0">
                <a:solidFill>
                  <a:schemeClr val="bg1"/>
                </a:solidFill>
              </a:rPr>
              <a:t>	</a:t>
            </a:r>
            <a:r>
              <a:rPr lang="it-IT" altLang="it-IT" sz="1400" dirty="0" err="1">
                <a:solidFill>
                  <a:schemeClr val="bg1"/>
                </a:solidFill>
              </a:rPr>
              <a:t>ppunta</a:t>
            </a:r>
            <a:r>
              <a:rPr lang="it-IT" altLang="it-IT" sz="1400" dirty="0">
                <a:solidFill>
                  <a:schemeClr val="bg1"/>
                </a:solidFill>
              </a:rPr>
              <a:t> &lt; 'appuntare' -&gt; aferesi =&gt; no assimilazione</a:t>
            </a:r>
          </a:p>
          <a:p>
            <a:endParaRPr lang="it-IT" altLang="it-IT" sz="1400" dirty="0">
              <a:solidFill>
                <a:schemeClr val="bg1"/>
              </a:solidFill>
            </a:endParaRPr>
          </a:p>
          <a:p>
            <a:r>
              <a:rPr lang="it-IT" altLang="it-IT" sz="1400" b="1" i="0" dirty="0">
                <a:solidFill>
                  <a:schemeClr val="bg1"/>
                </a:solidFill>
              </a:rPr>
              <a:t>			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p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p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unta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mpunta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     vs.      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mpunta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pp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unta</a:t>
            </a:r>
            <a:endParaRPr lang="en-US" altLang="it-IT" sz="1000" i="0" dirty="0">
              <a:solidFill>
                <a:schemeClr val="bg1"/>
              </a:solidFill>
            </a:endParaRPr>
          </a:p>
          <a:p>
            <a:r>
              <a:rPr lang="it-IT" altLang="it-IT" sz="1800" b="1" i="0" dirty="0">
                <a:solidFill>
                  <a:schemeClr val="bg1"/>
                </a:solidFill>
              </a:rPr>
              <a:t>3) Assimilazione/Dissimilazione</a:t>
            </a:r>
            <a:endParaRPr lang="en-US" altLang="it-IT" sz="1800" b="1" i="0" dirty="0">
              <a:solidFill>
                <a:schemeClr val="bg1"/>
              </a:solidFill>
            </a:endParaRPr>
          </a:p>
          <a:p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			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cc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ap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p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nc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ap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p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       vs.      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nc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ap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p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cc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ap</a:t>
            </a:r>
            <a:r>
              <a:rPr lang="it-IT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p</a:t>
            </a:r>
            <a:r>
              <a:rPr lang="it-IT" altLang="it-IT" sz="1400" b="1" i="0" dirty="0" err="1">
                <a:solidFill>
                  <a:schemeClr val="bg1"/>
                </a:solidFill>
              </a:rPr>
              <a:t>a</a:t>
            </a:r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</a:p>
          <a:p>
            <a:pPr>
              <a:lnSpc>
                <a:spcPct val="50000"/>
              </a:lnSpc>
            </a:pPr>
            <a:endParaRPr lang="en-US" altLang="it-IT" sz="1400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Frequenti oscillazioni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.</a:t>
            </a:r>
          </a:p>
          <a:p>
            <a:r>
              <a:rPr lang="it-IT" altLang="it-IT" sz="1000" b="1" dirty="0" err="1">
                <a:solidFill>
                  <a:schemeClr val="bg1"/>
                </a:solidFill>
                <a:sym typeface="SILDoulos IPA93" pitchFamily="2" charset="2"/>
              </a:rPr>
              <a:t>ncappa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it-IT" altLang="it-IT" sz="1000" i="0" dirty="0">
                <a:solidFill>
                  <a:schemeClr val="bg1"/>
                </a:solidFill>
                <a:sym typeface="SILDoulos IPA93" pitchFamily="2" charset="2"/>
              </a:rPr>
              <a:t>incappare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000" b="1" i="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aferesi</a:t>
            </a:r>
            <a:r>
              <a:rPr lang="en-US" altLang="it-IT" sz="1000" b="1" i="0" dirty="0">
                <a:solidFill>
                  <a:schemeClr val="bg1"/>
                </a:solidFill>
                <a:sym typeface="SILDoulos IPA93" pitchFamily="2" charset="2"/>
              </a:rPr>
              <a:t>	</a:t>
            </a:r>
            <a:r>
              <a:rPr lang="it-IT" altLang="it-IT" sz="1000" b="1" dirty="0" err="1">
                <a:solidFill>
                  <a:schemeClr val="bg1"/>
                </a:solidFill>
                <a:sym typeface="SILDoulos IPA93" pitchFamily="2" charset="2"/>
              </a:rPr>
              <a:t>ccappa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&lt; hp1. aferesi: probabile forma originaria? </a:t>
            </a:r>
            <a:endParaRPr lang="en-US" altLang="it-IT" sz="1000" b="1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		     &lt; hp2. (date le oscillazioni </a:t>
            </a:r>
            <a:r>
              <a:rPr lang="it-IT" altLang="it-IT" sz="1000" b="1" dirty="0">
                <a:solidFill>
                  <a:schemeClr val="bg1"/>
                </a:solidFill>
                <a:sym typeface="SILDoulos IPA93" pitchFamily="2" charset="2"/>
              </a:rPr>
              <a:t>su' </a:t>
            </a:r>
            <a:r>
              <a:rPr lang="it-IT" altLang="it-IT" sz="1000" b="1" dirty="0" err="1">
                <a:solidFill>
                  <a:schemeClr val="bg1"/>
                </a:solidFill>
                <a:sym typeface="SILDoulos IPA93" pitchFamily="2" charset="2"/>
              </a:rPr>
              <a:t>ncappatu</a:t>
            </a:r>
            <a:r>
              <a:rPr lang="it-IT" altLang="it-IT" sz="1000" b="1" dirty="0">
                <a:solidFill>
                  <a:schemeClr val="bg1"/>
                </a:solidFill>
                <a:sym typeface="SILDoulos IPA93" pitchFamily="2" charset="2"/>
              </a:rPr>
              <a:t>/su' </a:t>
            </a:r>
            <a:r>
              <a:rPr lang="it-IT" altLang="it-IT" sz="1000" b="1" dirty="0" err="1">
                <a:solidFill>
                  <a:schemeClr val="bg1"/>
                </a:solidFill>
                <a:sym typeface="SILDoulos IPA93" pitchFamily="2" charset="2"/>
              </a:rPr>
              <a:t>ccappatu</a:t>
            </a:r>
            <a:r>
              <a:rPr lang="it-IT" altLang="it-IT" sz="1000" b="1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etc.)</a:t>
            </a:r>
            <a:r>
              <a:rPr lang="it-IT" altLang="it-IT" sz="1000" b="1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assimilazione</a:t>
            </a:r>
            <a:r>
              <a:rPr lang="it-IT" altLang="it-IT" sz="1000" i="0" dirty="0">
                <a:solidFill>
                  <a:schemeClr val="bg1"/>
                </a:solidFill>
                <a:sym typeface="SILDoulos IPA93" pitchFamily="2" charset="2"/>
              </a:rPr>
              <a:t>; </a:t>
            </a:r>
            <a:endParaRPr lang="en-US" altLang="it-IT" sz="1000" b="1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		         </a:t>
            </a:r>
            <a:r>
              <a:rPr lang="it-IT" altLang="it-IT" sz="1000" i="0" dirty="0">
                <a:solidFill>
                  <a:schemeClr val="bg1"/>
                </a:solidFill>
                <a:sym typeface="SILDoulos IPA93" pitchFamily="2" charset="2"/>
              </a:rPr>
              <a:t>ma perché allora si ha specializzazione semantica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(</a:t>
            </a:r>
            <a:r>
              <a:rPr lang="it-IT" altLang="it-IT" sz="1000" b="1" dirty="0" err="1">
                <a:solidFill>
                  <a:schemeClr val="bg1"/>
                </a:solidFill>
                <a:sym typeface="SILDoulos IPA93" pitchFamily="2" charset="2"/>
              </a:rPr>
              <a:t>ccappa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= </a:t>
            </a:r>
            <a:r>
              <a:rPr lang="it-IT" altLang="it-IT" sz="1000" b="1" i="0" dirty="0" err="1">
                <a:solidFill>
                  <a:schemeClr val="bg1"/>
                </a:solidFill>
                <a:sym typeface="SILDoulos IPA93" pitchFamily="2" charset="2"/>
              </a:rPr>
              <a:t>càpita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000" i="0" dirty="0">
                <a:solidFill>
                  <a:schemeClr val="bg1"/>
                </a:solidFill>
                <a:sym typeface="SILDoulos IPA93" pitchFamily="2" charset="2"/>
              </a:rPr>
              <a:t>ma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000" b="1" i="0" dirty="0" err="1">
                <a:solidFill>
                  <a:schemeClr val="bg1"/>
                </a:solidFill>
                <a:sym typeface="SILDoulos IPA93" pitchFamily="2" charset="2"/>
              </a:rPr>
              <a:t>càpita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000" i="0" dirty="0">
                <a:solidFill>
                  <a:schemeClr val="bg1"/>
                </a:solidFill>
                <a:sym typeface="SILDoulos IPA93" pitchFamily="2" charset="2"/>
              </a:rPr>
              <a:t>mai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= </a:t>
            </a:r>
            <a:r>
              <a:rPr lang="it-IT" altLang="it-IT" sz="1000" b="1" dirty="0" err="1">
                <a:solidFill>
                  <a:schemeClr val="bg1"/>
                </a:solidFill>
                <a:sym typeface="SILDoulos IPA93" pitchFamily="2" charset="2"/>
              </a:rPr>
              <a:t>ncappa</a:t>
            </a:r>
            <a:r>
              <a:rPr lang="it-IT" altLang="it-IT" sz="1000" b="1" i="0" dirty="0">
                <a:solidFill>
                  <a:schemeClr val="bg1"/>
                </a:solidFill>
                <a:sym typeface="SILDoulos IPA93" pitchFamily="2" charset="2"/>
              </a:rPr>
              <a:t>)?</a:t>
            </a:r>
            <a:endParaRPr lang="en-US" altLang="it-IT" sz="1000" b="1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200" b="1" i="0" dirty="0">
                <a:solidFill>
                  <a:schemeClr val="bg1"/>
                </a:solidFill>
                <a:sym typeface="SILDoulos IPA93" pitchFamily="2" charset="2"/>
              </a:rPr>
              <a:t>Il contrario può però essere vero in altri casi: </a:t>
            </a:r>
            <a:endParaRPr lang="en-US" altLang="it-IT" sz="1200" b="1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200" dirty="0" err="1">
                <a:solidFill>
                  <a:schemeClr val="bg1"/>
                </a:solidFill>
                <a:sym typeface="SILDoulos IPA93" pitchFamily="2" charset="2"/>
              </a:rPr>
              <a:t>nfucare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&lt; (</a:t>
            </a:r>
            <a:r>
              <a:rPr lang="it-IT" altLang="it-IT" sz="1200" i="0" dirty="0">
                <a:solidFill>
                  <a:schemeClr val="bg1"/>
                </a:solidFill>
                <a:sym typeface="SILDoulos IPA93" pitchFamily="2" charset="2"/>
              </a:rPr>
              <a:t>dissimilazione)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200" dirty="0" err="1">
                <a:solidFill>
                  <a:schemeClr val="bg1"/>
                </a:solidFill>
                <a:sym typeface="SILDoulos IPA93" pitchFamily="2" charset="2"/>
              </a:rPr>
              <a:t>ffucare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fr-FR" altLang="it-IT" sz="1200" dirty="0">
                <a:solidFill>
                  <a:schemeClr val="bg1"/>
                </a:solidFill>
                <a:sym typeface="SILDoulos IPA93" pitchFamily="2" charset="2"/>
              </a:rPr>
              <a:t>OFFOCARE; </a:t>
            </a:r>
            <a:r>
              <a:rPr lang="it-IT" altLang="it-IT" sz="1200" dirty="0" err="1">
                <a:solidFill>
                  <a:schemeClr val="bg1"/>
                </a:solidFill>
                <a:sym typeface="SILDoulos IPA93" pitchFamily="2" charset="2"/>
              </a:rPr>
              <a:t>ncòrgite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&lt; (</a:t>
            </a:r>
            <a:r>
              <a:rPr lang="it-IT" altLang="it-IT" sz="1200" i="0" dirty="0">
                <a:solidFill>
                  <a:schemeClr val="bg1"/>
                </a:solidFill>
                <a:sym typeface="SILDoulos IPA93" pitchFamily="2" charset="2"/>
              </a:rPr>
              <a:t>dissimilazione)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200" dirty="0" err="1">
                <a:solidFill>
                  <a:schemeClr val="bg1"/>
                </a:solidFill>
                <a:sym typeface="SILDoulos IPA93" pitchFamily="2" charset="2"/>
              </a:rPr>
              <a:t>ccòrgite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&lt;</a:t>
            </a:r>
            <a:r>
              <a:rPr lang="fr-FR" altLang="it-IT" sz="1200" dirty="0">
                <a:solidFill>
                  <a:schemeClr val="bg1"/>
                </a:solidFill>
                <a:sym typeface="SILDoulos IPA93" pitchFamily="2" charset="2"/>
              </a:rPr>
              <a:t> *ACCORRIGERE, AD+CORRIGERE; </a:t>
            </a:r>
            <a:r>
              <a:rPr lang="it-IT" altLang="it-IT" sz="1200" dirty="0" err="1">
                <a:solidFill>
                  <a:schemeClr val="bg1"/>
                </a:solidFill>
                <a:sym typeface="SILDoulos IPA93" pitchFamily="2" charset="2"/>
              </a:rPr>
              <a:t>ndelassare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&lt; (</a:t>
            </a:r>
            <a:r>
              <a:rPr lang="it-IT" altLang="it-IT" sz="1200" i="0" dirty="0">
                <a:solidFill>
                  <a:schemeClr val="bg1"/>
                </a:solidFill>
                <a:sym typeface="SILDoulos IPA93" pitchFamily="2" charset="2"/>
              </a:rPr>
              <a:t>dissimilazione)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it-IT" altLang="it-IT" sz="1200" dirty="0" err="1">
                <a:solidFill>
                  <a:schemeClr val="bg1"/>
                </a:solidFill>
                <a:sym typeface="SILDoulos IPA93" pitchFamily="2" charset="2"/>
              </a:rPr>
              <a:t>ddelassare</a:t>
            </a:r>
            <a:r>
              <a:rPr lang="it-IT" altLang="it-IT" sz="1200" dirty="0">
                <a:solidFill>
                  <a:schemeClr val="bg1"/>
                </a:solidFill>
                <a:sym typeface="SILDoulos IPA93" pitchFamily="2" charset="2"/>
              </a:rPr>
              <a:t> &lt; </a:t>
            </a:r>
            <a:r>
              <a:rPr lang="fr-FR" altLang="it-IT" sz="1200" dirty="0">
                <a:solidFill>
                  <a:schemeClr val="bg1"/>
                </a:solidFill>
                <a:sym typeface="SILDoulos IPA93" pitchFamily="2" charset="2"/>
              </a:rPr>
              <a:t>ELIXARE </a:t>
            </a:r>
            <a:r>
              <a:rPr lang="fr-FR" altLang="it-IT" sz="1200" i="0" dirty="0">
                <a:solidFill>
                  <a:schemeClr val="bg1"/>
                </a:solidFill>
                <a:sym typeface="SILDoulos IPA93" pitchFamily="2" charset="2"/>
              </a:rPr>
              <a:t>+ </a:t>
            </a:r>
            <a:r>
              <a:rPr lang="fr-FR" altLang="it-IT" sz="1200" i="0" dirty="0" err="1">
                <a:solidFill>
                  <a:schemeClr val="bg1"/>
                </a:solidFill>
                <a:sym typeface="SILDoulos IPA93" pitchFamily="2" charset="2"/>
              </a:rPr>
              <a:t>concrezione</a:t>
            </a:r>
            <a:r>
              <a:rPr lang="fr-FR" altLang="it-IT" sz="1200" i="0" dirty="0">
                <a:solidFill>
                  <a:schemeClr val="bg1"/>
                </a:solidFill>
                <a:sym typeface="SILDoulos IPA93" pitchFamily="2" charset="2"/>
              </a:rPr>
              <a:t> di (A)D- e/o DE</a:t>
            </a:r>
          </a:p>
          <a:p>
            <a:pPr>
              <a:lnSpc>
                <a:spcPct val="50000"/>
              </a:lnSpc>
            </a:pPr>
            <a:endParaRPr lang="en-US" altLang="it-IT" sz="1200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800" b="1" i="0" dirty="0">
                <a:solidFill>
                  <a:schemeClr val="bg1"/>
                </a:solidFill>
                <a:sym typeface="SILDoulos IPA93" pitchFamily="2" charset="2"/>
              </a:rPr>
              <a:t>4) Geminazione spontanea per rafforzamento espressivo</a:t>
            </a:r>
            <a:endParaRPr lang="en-US" altLang="it-IT" sz="1800" b="1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it-IT" altLang="it-IT" sz="1400" b="1" i="0" dirty="0">
                <a:solidFill>
                  <a:schemeClr val="bg1"/>
                </a:solidFill>
                <a:sym typeface="SILDoulos IPA93" pitchFamily="2" charset="2"/>
              </a:rPr>
              <a:t>Casi sporadici difficilmente verificabili 	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No RF perché è 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frequente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fr-FR" altLang="it-IT" sz="1400" b="1" dirty="0" err="1">
                <a:solidFill>
                  <a:schemeClr val="bg1"/>
                </a:solidFill>
                <a:sym typeface="SILDoulos IPA93" pitchFamily="2" charset="2"/>
              </a:rPr>
              <a:t>te</a:t>
            </a:r>
            <a:r>
              <a:rPr lang="fr-FR" altLang="it-IT" sz="1400" b="1" baseline="-25000" dirty="0" err="1">
                <a:solidFill>
                  <a:schemeClr val="bg1"/>
                </a:solidFill>
                <a:sym typeface="SILDoulos IPA93" pitchFamily="2" charset="2"/>
              </a:rPr>
              <a:t>NRF</a:t>
            </a:r>
            <a:r>
              <a:rPr lang="fr-FR" altLang="it-IT" sz="1400" b="1" baseline="-2500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fr-FR" altLang="it-IT" sz="1400" b="1" dirty="0" err="1">
                <a:solidFill>
                  <a:schemeClr val="bg1"/>
                </a:solidFill>
                <a:sym typeface="SILDoulos IPA93" pitchFamily="2" charset="2"/>
              </a:rPr>
              <a:t>ttocca</a:t>
            </a:r>
            <a:r>
              <a:rPr lang="fr-FR" altLang="it-IT" sz="1400" b="1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per '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ti</a:t>
            </a:r>
            <a:r>
              <a:rPr lang="fr-FR" altLang="it-IT" sz="1400" b="1" i="0" baseline="-25000" dirty="0" err="1">
                <a:solidFill>
                  <a:schemeClr val="bg1"/>
                </a:solidFill>
                <a:sym typeface="SILDoulos IPA93" pitchFamily="2" charset="2"/>
              </a:rPr>
              <a:t>NRF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 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tocca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'</a:t>
            </a:r>
            <a:endParaRPr lang="en-US" altLang="it-IT" sz="1400" b="1" i="0" dirty="0">
              <a:solidFill>
                <a:schemeClr val="bg1"/>
              </a:solidFill>
              <a:sym typeface="SILDoulos IPA93" pitchFamily="2" charset="2"/>
            </a:endParaRPr>
          </a:p>
          <a:p>
            <a:r>
              <a:rPr lang="fr-FR" altLang="it-IT" sz="1400" b="1" dirty="0">
                <a:solidFill>
                  <a:schemeClr val="bg1"/>
                </a:solidFill>
                <a:sym typeface="SILDoulos IPA93" pitchFamily="2" charset="2"/>
              </a:rPr>
              <a:t>            </a:t>
            </a:r>
            <a:r>
              <a:rPr lang="fr-FR" altLang="it-IT" sz="1400" b="1" dirty="0" err="1">
                <a:solidFill>
                  <a:schemeClr val="bg1"/>
                </a:solidFill>
                <a:sym typeface="SILDoulos IPA93" pitchFamily="2" charset="2"/>
              </a:rPr>
              <a:t>ttocca</a:t>
            </a:r>
            <a:r>
              <a:rPr lang="fr-FR" altLang="it-IT" sz="1400" b="1" dirty="0">
                <a:solidFill>
                  <a:schemeClr val="bg1"/>
                </a:solidFill>
                <a:sym typeface="SILDoulos IPA93" pitchFamily="2" charset="2"/>
              </a:rPr>
              <a:t>! 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'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devi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! (ti 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tocca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)'	</a:t>
            </a:r>
            <a:r>
              <a:rPr lang="fr-FR" altLang="it-IT" sz="1400" b="1" dirty="0">
                <a:solidFill>
                  <a:schemeClr val="bg1"/>
                </a:solidFill>
                <a:sym typeface="SILDoulos IPA93" pitchFamily="2" charset="2"/>
              </a:rPr>
              <a:t>		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No 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aferesi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 (&lt; ?</a:t>
            </a:r>
            <a:r>
              <a:rPr lang="fr-FR" altLang="it-IT" sz="1400" b="1" i="0" dirty="0" err="1">
                <a:solidFill>
                  <a:schemeClr val="bg1"/>
                </a:solidFill>
                <a:sym typeface="SILDoulos IPA93" pitchFamily="2" charset="2"/>
              </a:rPr>
              <a:t>attoccare</a:t>
            </a:r>
            <a:r>
              <a:rPr lang="fr-FR" altLang="it-IT" sz="1400" b="1" i="0" dirty="0">
                <a:solidFill>
                  <a:schemeClr val="bg1"/>
                </a:solidFill>
                <a:sym typeface="SILDoulos IPA93" pitchFamily="2" charset="2"/>
              </a:rPr>
              <a:t>)</a:t>
            </a:r>
            <a:endParaRPr lang="en-US" altLang="it-IT" sz="1400" b="1" i="0" dirty="0">
              <a:solidFill>
                <a:schemeClr val="bg1"/>
              </a:solidFill>
              <a:sym typeface="SILDoulos IPA93" pitchFamily="2" charset="2"/>
            </a:endParaRPr>
          </a:p>
        </p:txBody>
      </p:sp>
      <p:sp>
        <p:nvSpPr>
          <p:cNvPr id="167943" name="Line 7">
            <a:extLst>
              <a:ext uri="{FF2B5EF4-FFF2-40B4-BE49-F238E27FC236}">
                <a16:creationId xmlns:a16="http://schemas.microsoft.com/office/drawing/2014/main" id="{9F9546F9-C200-4EC6-B278-E3B55AC502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779713"/>
            <a:ext cx="1154113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167944" name="Line 8">
            <a:extLst>
              <a:ext uri="{FF2B5EF4-FFF2-40B4-BE49-F238E27FC236}">
                <a16:creationId xmlns:a16="http://schemas.microsoft.com/office/drawing/2014/main" id="{F0763ABF-AB92-46D9-929E-F306AE9F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924175"/>
            <a:ext cx="115411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167945" name="Line 9">
            <a:extLst>
              <a:ext uri="{FF2B5EF4-FFF2-40B4-BE49-F238E27FC236}">
                <a16:creationId xmlns:a16="http://schemas.microsoft.com/office/drawing/2014/main" id="{A3F283BC-0C6A-4B1F-B255-E1DA0020B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5663" y="1195388"/>
            <a:ext cx="115093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167946" name="Line 10">
            <a:extLst>
              <a:ext uri="{FF2B5EF4-FFF2-40B4-BE49-F238E27FC236}">
                <a16:creationId xmlns:a16="http://schemas.microsoft.com/office/drawing/2014/main" id="{B8CD90C3-4001-4D12-A90D-0F6727856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663" y="1339850"/>
            <a:ext cx="1150937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  <p:grpSp>
        <p:nvGrpSpPr>
          <p:cNvPr id="167949" name="Group 13">
            <a:extLst>
              <a:ext uri="{FF2B5EF4-FFF2-40B4-BE49-F238E27FC236}">
                <a16:creationId xmlns:a16="http://schemas.microsoft.com/office/drawing/2014/main" id="{83F0AAC3-1223-4707-9BD4-207982E6B0D8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3571875"/>
            <a:ext cx="431800" cy="504825"/>
            <a:chOff x="1836" y="2250"/>
            <a:chExt cx="726" cy="182"/>
          </a:xfrm>
        </p:grpSpPr>
        <p:sp>
          <p:nvSpPr>
            <p:cNvPr id="167947" name="Line 11">
              <a:extLst>
                <a:ext uri="{FF2B5EF4-FFF2-40B4-BE49-F238E27FC236}">
                  <a16:creationId xmlns:a16="http://schemas.microsoft.com/office/drawing/2014/main" id="{B23A93AC-158B-4463-958D-5DA66C1C2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6" y="2250"/>
              <a:ext cx="726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  <p:sp>
          <p:nvSpPr>
            <p:cNvPr id="167948" name="Line 12">
              <a:extLst>
                <a:ext uri="{FF2B5EF4-FFF2-40B4-BE49-F238E27FC236}">
                  <a16:creationId xmlns:a16="http://schemas.microsoft.com/office/drawing/2014/main" id="{E8DAFD26-5034-4A7D-91D0-8F396B14D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2341"/>
              <a:ext cx="726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258DFCA-C5DA-4817-8697-27C3CC9C19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424863" cy="576262"/>
          </a:xfrm>
          <a:noFill/>
          <a:ln/>
        </p:spPr>
        <p:txBody>
          <a:bodyPr/>
          <a:lstStyle/>
          <a:p>
            <a:r>
              <a:rPr lang="it-IT" altLang="it-IT" sz="2400">
                <a:solidFill>
                  <a:schemeClr val="bg1"/>
                </a:solidFill>
              </a:rPr>
              <a:t>GI: un problema di fonologia ...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       </a:t>
            </a:r>
            <a:r>
              <a:rPr lang="it-IT" altLang="it-IT" sz="2800">
                <a:solidFill>
                  <a:schemeClr val="bg1"/>
                </a:solidFill>
              </a:rPr>
              <a:t>... e di fonetica articolatoria, acustica e percettiva</a:t>
            </a:r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id="{F6FA9E36-2634-4D9C-AFDB-19634DC53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179513"/>
            <a:ext cx="87471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2" tIns="46032" rIns="92062" bIns="46032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"The </a:t>
            </a:r>
            <a:r>
              <a:rPr lang="fr-FR" altLang="it-IT" sz="2000" i="0" dirty="0" err="1">
                <a:solidFill>
                  <a:schemeClr val="bg1"/>
                </a:solidFill>
              </a:rPr>
              <a:t>acoustic</a:t>
            </a:r>
            <a:r>
              <a:rPr lang="fr-FR" altLang="it-IT" sz="2000" i="0" dirty="0">
                <a:solidFill>
                  <a:schemeClr val="bg1"/>
                </a:solidFill>
              </a:rPr>
              <a:t> record </a:t>
            </a:r>
            <a:r>
              <a:rPr lang="fr-FR" altLang="it-IT" sz="2000" i="0" dirty="0" err="1">
                <a:solidFill>
                  <a:schemeClr val="bg1"/>
                </a:solidFill>
              </a:rPr>
              <a:t>does</a:t>
            </a:r>
            <a:r>
              <a:rPr lang="fr-FR" altLang="it-IT" sz="2000" i="0" dirty="0">
                <a:solidFill>
                  <a:schemeClr val="bg1"/>
                </a:solidFill>
              </a:rPr>
              <a:t> not </a:t>
            </a:r>
            <a:r>
              <a:rPr lang="fr-FR" altLang="it-IT" sz="2000" i="0" dirty="0" err="1">
                <a:solidFill>
                  <a:schemeClr val="bg1"/>
                </a:solidFill>
              </a:rPr>
              <a:t>reveal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whether</a:t>
            </a:r>
            <a:r>
              <a:rPr lang="fr-FR" altLang="it-IT" sz="2000" i="0" dirty="0">
                <a:solidFill>
                  <a:schemeClr val="bg1"/>
                </a:solidFill>
              </a:rPr>
              <a:t> a long stop </a:t>
            </a:r>
            <a:r>
              <a:rPr lang="fr-FR" altLang="it-IT" sz="2000" i="0" dirty="0" err="1">
                <a:solidFill>
                  <a:schemeClr val="bg1"/>
                </a:solidFill>
              </a:rPr>
              <a:t>is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produced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with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  </a:t>
            </a:r>
            <a:r>
              <a:rPr lang="fr-FR" altLang="it-IT" sz="2000" i="0" dirty="0" err="1">
                <a:solidFill>
                  <a:schemeClr val="bg1"/>
                </a:solidFill>
              </a:rPr>
              <a:t>two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separate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articulatory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gestures</a:t>
            </a:r>
            <a:r>
              <a:rPr lang="fr-FR" altLang="it-IT" sz="2000" i="0" dirty="0">
                <a:solidFill>
                  <a:schemeClr val="bg1"/>
                </a:solidFill>
              </a:rPr>
              <a:t>, the first </a:t>
            </a:r>
            <a:r>
              <a:rPr lang="fr-FR" altLang="it-IT" sz="2000" i="0" dirty="0" err="1">
                <a:solidFill>
                  <a:schemeClr val="bg1"/>
                </a:solidFill>
              </a:rPr>
              <a:t>corresponding</a:t>
            </a:r>
            <a:r>
              <a:rPr lang="fr-FR" altLang="it-IT" sz="2000" i="0" dirty="0">
                <a:solidFill>
                  <a:schemeClr val="bg1"/>
                </a:solidFill>
              </a:rPr>
              <a:t> to the </a:t>
            </a:r>
            <a:r>
              <a:rPr lang="fr-FR" altLang="it-IT" sz="2000" i="0" dirty="0" err="1">
                <a:solidFill>
                  <a:schemeClr val="bg1"/>
                </a:solidFill>
              </a:rPr>
              <a:t>syllable-closing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  part and the second </a:t>
            </a:r>
            <a:r>
              <a:rPr lang="fr-FR" altLang="it-IT" sz="2000" i="0" dirty="0" err="1">
                <a:solidFill>
                  <a:schemeClr val="bg1"/>
                </a:solidFill>
              </a:rPr>
              <a:t>corresponding</a:t>
            </a:r>
            <a:r>
              <a:rPr lang="fr-FR" altLang="it-IT" sz="2000" i="0" dirty="0">
                <a:solidFill>
                  <a:schemeClr val="bg1"/>
                </a:solidFill>
              </a:rPr>
              <a:t> to the </a:t>
            </a:r>
            <a:r>
              <a:rPr lang="fr-FR" altLang="it-IT" sz="2000" i="0" dirty="0" err="1">
                <a:solidFill>
                  <a:schemeClr val="bg1"/>
                </a:solidFill>
              </a:rPr>
              <a:t>syllable-opening</a:t>
            </a:r>
            <a:r>
              <a:rPr lang="fr-FR" altLang="it-IT" sz="2000" i="0" dirty="0">
                <a:solidFill>
                  <a:schemeClr val="bg1"/>
                </a:solidFill>
              </a:rPr>
              <a:t> part, as </a:t>
            </a:r>
            <a:r>
              <a:rPr lang="fr-FR" altLang="it-IT" sz="2000" i="0" dirty="0" err="1">
                <a:solidFill>
                  <a:schemeClr val="bg1"/>
                </a:solidFill>
              </a:rPr>
              <a:t>was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proposed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  long </a:t>
            </a:r>
            <a:r>
              <a:rPr lang="fr-FR" altLang="it-IT" sz="2000" i="0" dirty="0" err="1">
                <a:solidFill>
                  <a:schemeClr val="bg1"/>
                </a:solidFill>
              </a:rPr>
              <a:t>ago</a:t>
            </a:r>
            <a:r>
              <a:rPr lang="fr-FR" altLang="it-IT" sz="2000" i="0" dirty="0">
                <a:solidFill>
                  <a:schemeClr val="bg1"/>
                </a:solidFill>
              </a:rPr>
              <a:t> by </a:t>
            </a:r>
            <a:r>
              <a:rPr lang="fr-FR" altLang="it-IT" sz="2000" i="0" dirty="0" err="1">
                <a:solidFill>
                  <a:schemeClr val="bg1"/>
                </a:solidFill>
              </a:rPr>
              <a:t>Sievers</a:t>
            </a:r>
            <a:r>
              <a:rPr lang="fr-FR" altLang="it-IT" sz="2000" i="0" dirty="0">
                <a:solidFill>
                  <a:schemeClr val="bg1"/>
                </a:solidFill>
              </a:rPr>
              <a:t> (1876)" (</a:t>
            </a:r>
            <a:r>
              <a:rPr lang="fr-FR" altLang="it-IT" sz="2000" i="0" dirty="0" err="1">
                <a:solidFill>
                  <a:schemeClr val="bg1"/>
                </a:solidFill>
              </a:rPr>
              <a:t>Ladefoged</a:t>
            </a:r>
            <a:r>
              <a:rPr lang="fr-FR" altLang="it-IT" sz="2000" i="0" dirty="0">
                <a:solidFill>
                  <a:schemeClr val="bg1"/>
                </a:solidFill>
              </a:rPr>
              <a:t>  &amp; </a:t>
            </a:r>
            <a:r>
              <a:rPr lang="fr-FR" altLang="it-IT" sz="2000" i="0" dirty="0" err="1">
                <a:solidFill>
                  <a:schemeClr val="bg1"/>
                </a:solidFill>
              </a:rPr>
              <a:t>Maddieson</a:t>
            </a:r>
            <a:r>
              <a:rPr lang="fr-FR" altLang="it-IT" sz="2000" i="0" dirty="0">
                <a:solidFill>
                  <a:schemeClr val="bg1"/>
                </a:solidFill>
              </a:rPr>
              <a:t> 1996).</a:t>
            </a:r>
          </a:p>
          <a:p>
            <a:pPr algn="l">
              <a:buFont typeface="Wingdings" panose="05000000000000000000" pitchFamily="2" charset="2"/>
              <a:buNone/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Lehiste</a:t>
            </a:r>
            <a:r>
              <a:rPr lang="fr-FR" altLang="it-IT" sz="2000" i="0" dirty="0">
                <a:solidFill>
                  <a:schemeClr val="bg1"/>
                </a:solidFill>
              </a:rPr>
              <a:t>, Morton &amp; </a:t>
            </a:r>
            <a:r>
              <a:rPr lang="fr-FR" altLang="it-IT" sz="2000" i="0" dirty="0" err="1">
                <a:solidFill>
                  <a:schemeClr val="bg1"/>
                </a:solidFill>
              </a:rPr>
              <a:t>Tatham</a:t>
            </a:r>
            <a:r>
              <a:rPr lang="fr-FR" altLang="it-IT" sz="2000" i="0" dirty="0">
                <a:solidFill>
                  <a:schemeClr val="bg1"/>
                </a:solidFill>
              </a:rPr>
              <a:t> (1973) – </a:t>
            </a:r>
            <a:r>
              <a:rPr lang="fr-FR" altLang="it-IT" sz="2000" i="0" dirty="0" err="1">
                <a:solidFill>
                  <a:schemeClr val="bg1"/>
                </a:solidFill>
              </a:rPr>
              <a:t>elettromiografia</a:t>
            </a:r>
            <a:r>
              <a:rPr lang="fr-FR" altLang="it-IT" sz="2000" i="0" dirty="0">
                <a:solidFill>
                  <a:schemeClr val="bg1"/>
                </a:solidFill>
              </a:rPr>
              <a:t>;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   Barry (1985) – </a:t>
            </a:r>
            <a:r>
              <a:rPr lang="fr-FR" altLang="it-IT" sz="2000" i="0" dirty="0" err="1">
                <a:solidFill>
                  <a:schemeClr val="bg1"/>
                </a:solidFill>
              </a:rPr>
              <a:t>palatografia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dinamica</a:t>
            </a:r>
            <a:r>
              <a:rPr lang="fr-FR" altLang="it-IT" sz="2000" i="0" dirty="0">
                <a:solidFill>
                  <a:schemeClr val="bg1"/>
                </a:solidFill>
              </a:rPr>
              <a:t>;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   Smith (1992, 1995) – </a:t>
            </a:r>
            <a:r>
              <a:rPr lang="fr-FR" altLang="it-IT" sz="2000" i="0" dirty="0" err="1">
                <a:solidFill>
                  <a:schemeClr val="bg1"/>
                </a:solidFill>
              </a:rPr>
              <a:t>studi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radiografici</a:t>
            </a:r>
            <a:r>
              <a:rPr lang="fr-FR" altLang="it-IT" sz="2000" i="0" dirty="0">
                <a:solidFill>
                  <a:schemeClr val="bg1"/>
                </a:solidFill>
              </a:rPr>
              <a:t>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Indici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acustici</a:t>
            </a:r>
            <a:r>
              <a:rPr lang="fr-FR" altLang="it-IT" sz="2000" i="0" dirty="0">
                <a:solidFill>
                  <a:schemeClr val="bg1"/>
                </a:solidFill>
              </a:rPr>
              <a:t>: </a:t>
            </a:r>
            <a:r>
              <a:rPr lang="fr-FR" altLang="it-IT" sz="2000" i="0" dirty="0" err="1">
                <a:solidFill>
                  <a:schemeClr val="bg1"/>
                </a:solidFill>
              </a:rPr>
              <a:t>pubblicazioni</a:t>
            </a:r>
            <a:r>
              <a:rPr lang="fr-FR" altLang="it-IT" sz="2000" i="0" dirty="0">
                <a:solidFill>
                  <a:schemeClr val="bg1"/>
                </a:solidFill>
              </a:rPr>
              <a:t> di A.S. </a:t>
            </a:r>
            <a:r>
              <a:rPr lang="fr-FR" altLang="it-IT" sz="2000" i="0" dirty="0" err="1">
                <a:solidFill>
                  <a:schemeClr val="bg1"/>
                </a:solidFill>
              </a:rPr>
              <a:t>Abramson</a:t>
            </a:r>
            <a:r>
              <a:rPr lang="fr-FR" altLang="it-IT" sz="2000" i="0" dirty="0">
                <a:solidFill>
                  <a:schemeClr val="bg1"/>
                </a:solidFill>
              </a:rPr>
              <a:t> per il </a:t>
            </a:r>
            <a:r>
              <a:rPr lang="fr-FR" altLang="it-IT" sz="2000" i="0" dirty="0" err="1">
                <a:solidFill>
                  <a:schemeClr val="bg1"/>
                </a:solidFill>
              </a:rPr>
              <a:t>Malay</a:t>
            </a:r>
            <a:r>
              <a:rPr lang="fr-FR" altLang="it-IT" sz="2000" i="0" dirty="0">
                <a:solidFill>
                  <a:schemeClr val="bg1"/>
                </a:solidFill>
              </a:rPr>
              <a:t> di </a:t>
            </a:r>
            <a:r>
              <a:rPr lang="fr-FR" altLang="it-IT" sz="2000" i="0" dirty="0" err="1">
                <a:solidFill>
                  <a:schemeClr val="bg1"/>
                </a:solidFill>
              </a:rPr>
              <a:t>Pattani</a:t>
            </a:r>
            <a:r>
              <a:rPr lang="fr-FR" altLang="it-IT" sz="2000" i="0" dirty="0">
                <a:solidFill>
                  <a:schemeClr val="bg1"/>
                </a:solidFill>
              </a:rPr>
              <a:t> (1991)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    (+ test di </a:t>
            </a:r>
            <a:r>
              <a:rPr lang="fr-FR" altLang="it-IT" sz="2000" i="0" dirty="0" err="1">
                <a:solidFill>
                  <a:schemeClr val="bg1"/>
                </a:solidFill>
              </a:rPr>
              <a:t>percezione</a:t>
            </a:r>
            <a:r>
              <a:rPr lang="fr-FR" altLang="it-IT" sz="2000" i="0" dirty="0">
                <a:solidFill>
                  <a:schemeClr val="bg1"/>
                </a:solidFill>
              </a:rPr>
              <a:t>) e di P. </a:t>
            </a:r>
            <a:r>
              <a:rPr lang="it-IT" altLang="it-IT" sz="2000" i="0" dirty="0" err="1">
                <a:solidFill>
                  <a:schemeClr val="bg1"/>
                </a:solidFill>
              </a:rPr>
              <a:t>Ladefoged</a:t>
            </a:r>
            <a:r>
              <a:rPr lang="it-IT" altLang="it-IT" sz="2000" i="0" dirty="0">
                <a:solidFill>
                  <a:schemeClr val="bg1"/>
                </a:solidFill>
              </a:rPr>
              <a:t> et </a:t>
            </a:r>
            <a:r>
              <a:rPr lang="it-IT" altLang="it-IT" sz="2000" i="0" dirty="0" err="1">
                <a:solidFill>
                  <a:schemeClr val="bg1"/>
                </a:solidFill>
              </a:rPr>
              <a:t>coll</a:t>
            </a:r>
            <a:r>
              <a:rPr lang="it-IT" altLang="it-IT" sz="2000" i="0" dirty="0">
                <a:solidFill>
                  <a:schemeClr val="bg1"/>
                </a:solidFill>
              </a:rPr>
              <a:t>. per il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 err="1">
                <a:solidFill>
                  <a:schemeClr val="bg1"/>
                </a:solidFill>
              </a:rPr>
              <a:t>LuGanda</a:t>
            </a:r>
            <a:r>
              <a:rPr lang="it-IT" altLang="it-IT" sz="2000" i="0" dirty="0">
                <a:solidFill>
                  <a:schemeClr val="bg1"/>
                </a:solidFill>
              </a:rPr>
              <a:t> (1968). </a:t>
            </a:r>
            <a:endParaRPr lang="fr-FR" altLang="it-IT" sz="2000" i="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Bertinetto</a:t>
            </a:r>
            <a:r>
              <a:rPr lang="fr-FR" altLang="it-IT" sz="2000" i="0" dirty="0">
                <a:solidFill>
                  <a:schemeClr val="bg1"/>
                </a:solidFill>
              </a:rPr>
              <a:t> &amp; </a:t>
            </a:r>
            <a:r>
              <a:rPr lang="fr-FR" altLang="it-IT" sz="2000" i="0" dirty="0" err="1">
                <a:solidFill>
                  <a:schemeClr val="bg1"/>
                </a:solidFill>
              </a:rPr>
              <a:t>Loporcaro</a:t>
            </a:r>
            <a:r>
              <a:rPr lang="fr-FR" altLang="it-IT" sz="2000" i="0" dirty="0">
                <a:solidFill>
                  <a:schemeClr val="bg1"/>
                </a:solidFill>
              </a:rPr>
              <a:t> (2000):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1700" dirty="0">
                <a:solidFill>
                  <a:schemeClr val="bg1"/>
                </a:solidFill>
              </a:rPr>
              <a:t>"</a:t>
            </a:r>
            <a:r>
              <a:rPr lang="fr-FR" altLang="it-IT" sz="1700" dirty="0" err="1">
                <a:solidFill>
                  <a:schemeClr val="bg1"/>
                </a:solidFill>
              </a:rPr>
              <a:t>Geminate</a:t>
            </a:r>
            <a:r>
              <a:rPr lang="fr-FR" altLang="it-IT" sz="1700" dirty="0">
                <a:solidFill>
                  <a:schemeClr val="bg1"/>
                </a:solidFill>
              </a:rPr>
              <a:t> </a:t>
            </a:r>
            <a:r>
              <a:rPr lang="fr-FR" altLang="it-IT" sz="1700" dirty="0" err="1">
                <a:solidFill>
                  <a:schemeClr val="bg1"/>
                </a:solidFill>
              </a:rPr>
              <a:t>distintive</a:t>
            </a:r>
            <a:r>
              <a:rPr lang="fr-FR" altLang="it-IT" sz="1700" dirty="0">
                <a:solidFill>
                  <a:schemeClr val="bg1"/>
                </a:solidFill>
              </a:rPr>
              <a:t> in </a:t>
            </a:r>
            <a:r>
              <a:rPr lang="fr-FR" altLang="it-IT" sz="1700" dirty="0" err="1">
                <a:solidFill>
                  <a:schemeClr val="bg1"/>
                </a:solidFill>
              </a:rPr>
              <a:t>posizione</a:t>
            </a:r>
            <a:r>
              <a:rPr lang="fr-FR" altLang="it-IT" sz="1700" dirty="0">
                <a:solidFill>
                  <a:schemeClr val="bg1"/>
                </a:solidFill>
              </a:rPr>
              <a:t> </a:t>
            </a:r>
            <a:r>
              <a:rPr lang="fr-FR" altLang="it-IT" sz="1700" dirty="0" err="1">
                <a:solidFill>
                  <a:schemeClr val="bg1"/>
                </a:solidFill>
              </a:rPr>
              <a:t>iniziale</a:t>
            </a:r>
            <a:r>
              <a:rPr lang="fr-FR" altLang="it-IT" sz="1700" dirty="0">
                <a:solidFill>
                  <a:schemeClr val="bg1"/>
                </a:solidFill>
              </a:rPr>
              <a:t>: </a:t>
            </a:r>
            <a:r>
              <a:rPr lang="fr-FR" altLang="it-IT" sz="1700" dirty="0" err="1">
                <a:solidFill>
                  <a:schemeClr val="bg1"/>
                </a:solidFill>
              </a:rPr>
              <a:t>uno</a:t>
            </a:r>
            <a:r>
              <a:rPr lang="fr-FR" altLang="it-IT" sz="1700" dirty="0">
                <a:solidFill>
                  <a:schemeClr val="bg1"/>
                </a:solidFill>
              </a:rPr>
              <a:t> studio </a:t>
            </a:r>
            <a:r>
              <a:rPr lang="fr-FR" altLang="it-IT" sz="1700" dirty="0" err="1">
                <a:solidFill>
                  <a:schemeClr val="bg1"/>
                </a:solidFill>
              </a:rPr>
              <a:t>percettivo</a:t>
            </a:r>
            <a:r>
              <a:rPr lang="fr-FR" altLang="it-IT" sz="1700" dirty="0">
                <a:solidFill>
                  <a:schemeClr val="bg1"/>
                </a:solidFill>
              </a:rPr>
              <a:t> </a:t>
            </a:r>
            <a:r>
              <a:rPr lang="fr-FR" altLang="it-IT" sz="1700" dirty="0" err="1">
                <a:solidFill>
                  <a:schemeClr val="bg1"/>
                </a:solidFill>
              </a:rPr>
              <a:t>sul</a:t>
            </a:r>
            <a:r>
              <a:rPr lang="fr-FR" altLang="it-IT" sz="1700" dirty="0">
                <a:solidFill>
                  <a:schemeClr val="bg1"/>
                </a:solidFill>
              </a:rPr>
              <a:t> </a:t>
            </a:r>
            <a:r>
              <a:rPr lang="fr-FR" altLang="it-IT" sz="1700" dirty="0" err="1">
                <a:solidFill>
                  <a:schemeClr val="bg1"/>
                </a:solidFill>
              </a:rPr>
              <a:t>dialetto</a:t>
            </a:r>
            <a:r>
              <a:rPr lang="fr-FR" altLang="it-IT" sz="1700" dirty="0">
                <a:solidFill>
                  <a:schemeClr val="bg1"/>
                </a:solidFill>
              </a:rPr>
              <a:t> di </a:t>
            </a:r>
            <a:r>
              <a:rPr lang="fr-FR" altLang="it-IT" sz="1700" dirty="0" err="1">
                <a:solidFill>
                  <a:schemeClr val="bg1"/>
                </a:solidFill>
              </a:rPr>
              <a:t>Altamura</a:t>
            </a:r>
            <a:r>
              <a:rPr lang="fr-FR" altLang="it-IT" sz="1700" dirty="0">
                <a:solidFill>
                  <a:schemeClr val="bg1"/>
                </a:solidFill>
              </a:rPr>
              <a:t> (Bari)"</a:t>
            </a:r>
            <a:r>
              <a:rPr lang="fr-FR" altLang="it-IT" sz="1700" i="0" dirty="0">
                <a:solidFill>
                  <a:schemeClr val="bg1"/>
                </a:solidFill>
              </a:rPr>
              <a:t>.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fr-FR" altLang="it-IT" sz="2000" i="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Particolare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diffusione</a:t>
            </a:r>
            <a:r>
              <a:rPr lang="fr-FR" altLang="it-IT" sz="2000" i="0" dirty="0">
                <a:solidFill>
                  <a:schemeClr val="bg1"/>
                </a:solidFill>
              </a:rPr>
              <a:t> e </a:t>
            </a:r>
            <a:r>
              <a:rPr lang="fr-FR" altLang="it-IT" sz="2000" i="0" dirty="0" err="1">
                <a:solidFill>
                  <a:schemeClr val="bg1"/>
                </a:solidFill>
              </a:rPr>
              <a:t>stabilità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del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fenomeno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nelle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varietà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salentine</a:t>
            </a:r>
            <a:r>
              <a:rPr lang="fr-FR" altLang="it-IT" sz="2000" i="0" dirty="0">
                <a:solidFill>
                  <a:schemeClr val="bg1"/>
                </a:solidFill>
              </a:rPr>
              <a:t>,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fr-FR" altLang="it-IT" sz="2000" i="0" dirty="0">
                <a:solidFill>
                  <a:schemeClr val="bg1"/>
                </a:solidFill>
              </a:rPr>
              <a:t>	         "</a:t>
            </a:r>
            <a:r>
              <a:rPr lang="fr-FR" altLang="it-IT" sz="2000" i="0" dirty="0" err="1">
                <a:solidFill>
                  <a:schemeClr val="bg1"/>
                </a:solidFill>
              </a:rPr>
              <a:t>forse</a:t>
            </a:r>
            <a:r>
              <a:rPr lang="fr-FR" altLang="it-IT" sz="2000" i="0" dirty="0">
                <a:solidFill>
                  <a:schemeClr val="bg1"/>
                </a:solidFill>
              </a:rPr>
              <a:t> più </a:t>
            </a:r>
            <a:r>
              <a:rPr lang="fr-FR" altLang="it-IT" sz="2000" i="0" dirty="0" err="1">
                <a:solidFill>
                  <a:schemeClr val="bg1"/>
                </a:solidFill>
              </a:rPr>
              <a:t>che</a:t>
            </a:r>
            <a:r>
              <a:rPr lang="fr-FR" altLang="it-IT" sz="2000" i="0" dirty="0">
                <a:solidFill>
                  <a:schemeClr val="bg1"/>
                </a:solidFill>
              </a:rPr>
              <a:t> in </a:t>
            </a:r>
            <a:r>
              <a:rPr lang="fr-FR" altLang="it-IT" sz="2000" i="0" dirty="0" err="1">
                <a:solidFill>
                  <a:schemeClr val="bg1"/>
                </a:solidFill>
              </a:rPr>
              <a:t>altre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aree</a:t>
            </a:r>
            <a:r>
              <a:rPr lang="fr-FR" altLang="it-IT" sz="2000" i="0" dirty="0">
                <a:solidFill>
                  <a:schemeClr val="bg1"/>
                </a:solidFill>
              </a:rPr>
              <a:t> d'Italia" (</a:t>
            </a:r>
            <a:r>
              <a:rPr lang="fr-FR" altLang="it-IT" sz="2000" i="0" dirty="0" err="1">
                <a:solidFill>
                  <a:schemeClr val="bg1"/>
                </a:solidFill>
              </a:rPr>
              <a:t>Bertinetto</a:t>
            </a:r>
            <a:r>
              <a:rPr lang="fr-FR" altLang="it-IT" sz="2000" i="0" dirty="0">
                <a:solidFill>
                  <a:schemeClr val="bg1"/>
                </a:solidFill>
              </a:rPr>
              <a:t> &amp; </a:t>
            </a:r>
            <a:r>
              <a:rPr lang="fr-FR" altLang="it-IT" sz="2000" i="0" dirty="0" err="1">
                <a:solidFill>
                  <a:schemeClr val="bg1"/>
                </a:solidFill>
              </a:rPr>
              <a:t>Loporcaro</a:t>
            </a:r>
            <a:r>
              <a:rPr lang="fr-FR" altLang="it-IT" sz="2000" i="0" dirty="0">
                <a:solidFill>
                  <a:schemeClr val="bg1"/>
                </a:solidFill>
              </a:rPr>
              <a:t> 2000).</a:t>
            </a:r>
            <a:endParaRPr lang="it-IT" altLang="it-IT" sz="20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A3300A03-B167-48AD-8E96-7CC6FFF4D7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21063" y="404813"/>
            <a:ext cx="2087562" cy="576262"/>
          </a:xfrm>
          <a:noFill/>
          <a:ln/>
        </p:spPr>
        <p:txBody>
          <a:bodyPr/>
          <a:lstStyle/>
          <a:p>
            <a:pPr algn="ctr"/>
            <a:r>
              <a:rPr lang="it-IT" altLang="it-IT" sz="3200">
                <a:solidFill>
                  <a:schemeClr val="bg1"/>
                </a:solidFill>
              </a:rPr>
              <a:t>Materiali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8AA513B-4128-4EB3-AA66-F23B9C90A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05638"/>
            <a:ext cx="8351837" cy="461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Studio della GI nel dialetto salentino di Parabita e Alezio (Lecce) + Gallipoli.</a:t>
            </a:r>
          </a:p>
          <a:p>
            <a:pPr>
              <a:buFontTx/>
              <a:buChar char="•"/>
            </a:pPr>
            <a:endParaRPr lang="it-IT" altLang="it-IT" sz="8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Test di persistenza del contrasto in </a:t>
            </a:r>
            <a:r>
              <a:rPr lang="it-IT" altLang="it-IT" sz="1800" i="0" u="sng" dirty="0">
                <a:solidFill>
                  <a:schemeClr val="bg1"/>
                </a:solidFill>
              </a:rPr>
              <a:t>contesti interni</a:t>
            </a:r>
            <a:r>
              <a:rPr lang="it-IT" altLang="it-IT" sz="1800" i="0" dirty="0">
                <a:solidFill>
                  <a:schemeClr val="bg1"/>
                </a:solidFill>
              </a:rPr>
              <a:t> - es. </a:t>
            </a:r>
            <a:r>
              <a:rPr lang="it-IT" altLang="it-IT" sz="1800" dirty="0" err="1">
                <a:solidFill>
                  <a:schemeClr val="bg1"/>
                </a:solidFill>
              </a:rPr>
              <a:t>citu</a:t>
            </a:r>
            <a:r>
              <a:rPr lang="it-IT" altLang="it-IT" sz="1800" i="0" dirty="0">
                <a:solidFill>
                  <a:schemeClr val="bg1"/>
                </a:solidFill>
              </a:rPr>
              <a:t> vs. </a:t>
            </a:r>
            <a:r>
              <a:rPr lang="it-IT" altLang="it-IT" sz="1800" dirty="0" err="1">
                <a:solidFill>
                  <a:schemeClr val="bg1"/>
                </a:solidFill>
              </a:rPr>
              <a:t>cittu</a:t>
            </a:r>
            <a:r>
              <a:rPr lang="it-IT" altLang="it-IT" sz="1800" i="0" dirty="0">
                <a:solidFill>
                  <a:schemeClr val="bg1"/>
                </a:solidFill>
              </a:rPr>
              <a:t> - e </a:t>
            </a:r>
            <a:r>
              <a:rPr lang="it-IT" altLang="it-IT" sz="1800" i="0" u="sng" dirty="0">
                <a:solidFill>
                  <a:schemeClr val="bg1"/>
                </a:solidFill>
              </a:rPr>
              <a:t>iniziali assoluti</a:t>
            </a:r>
          </a:p>
          <a:p>
            <a:r>
              <a:rPr lang="it-IT" altLang="it-IT" sz="1800" i="0" dirty="0">
                <a:solidFill>
                  <a:schemeClr val="bg1"/>
                </a:solidFill>
              </a:rPr>
              <a:t>+ nessi interni e iniziali </a:t>
            </a:r>
            <a:r>
              <a:rPr lang="it-IT" altLang="it-IT" sz="1800" i="0" dirty="0" err="1">
                <a:solidFill>
                  <a:schemeClr val="bg1"/>
                </a:solidFill>
              </a:rPr>
              <a:t>sC</a:t>
            </a:r>
            <a:r>
              <a:rPr lang="it-IT" altLang="it-IT" sz="1800" i="0" dirty="0">
                <a:solidFill>
                  <a:schemeClr val="bg1"/>
                </a:solidFill>
              </a:rPr>
              <a:t> e </a:t>
            </a:r>
            <a:r>
              <a:rPr lang="it-IT" altLang="it-IT" sz="1800" i="0" dirty="0" err="1">
                <a:solidFill>
                  <a:schemeClr val="bg1"/>
                </a:solidFill>
              </a:rPr>
              <a:t>nC</a:t>
            </a:r>
            <a:r>
              <a:rPr lang="it-IT" altLang="it-IT" sz="1800" i="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•"/>
            </a:pPr>
            <a:endParaRPr lang="it-IT" altLang="it-IT" sz="14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Inchieste dialettali (&gt;500 forme raccolte + &gt;1800 forme da archivi).</a:t>
            </a:r>
          </a:p>
          <a:p>
            <a:pPr>
              <a:buFontTx/>
              <a:buChar char="•"/>
            </a:pPr>
            <a:endParaRPr lang="it-IT" altLang="it-IT" sz="14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4 locutori (28-72, 3 H e 1 F, 2002) + 4 voci online (2 H e 2 F, 1966)</a:t>
            </a:r>
          </a:p>
          <a:p>
            <a:pPr indent="0"/>
            <a:r>
              <a:rPr lang="it-IT" altLang="it-IT" sz="1800" i="0" dirty="0">
                <a:solidFill>
                  <a:schemeClr val="bg1"/>
                </a:solidFill>
              </a:rPr>
              <a:t>(task di ascolto informali durante l'inchiesta dialettale e le sessioni di registrazione).</a:t>
            </a:r>
          </a:p>
          <a:p>
            <a:pPr>
              <a:buFontTx/>
              <a:buChar char="•"/>
            </a:pPr>
            <a:endParaRPr lang="it-IT" altLang="it-IT" sz="14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Analisi di alcune opposizioni da un punto di vista strumentale </a:t>
            </a:r>
          </a:p>
          <a:p>
            <a:r>
              <a:rPr lang="it-IT" altLang="it-IT" sz="1800" i="0" dirty="0">
                <a:solidFill>
                  <a:schemeClr val="bg1"/>
                </a:solidFill>
              </a:rPr>
              <a:t>(più GI interna e casi di </a:t>
            </a:r>
            <a:r>
              <a:rPr lang="it-IT" altLang="it-IT" sz="1800" i="0" dirty="0" err="1">
                <a:solidFill>
                  <a:schemeClr val="bg1"/>
                </a:solidFill>
              </a:rPr>
              <a:t>sC</a:t>
            </a:r>
            <a:r>
              <a:rPr lang="it-IT" altLang="it-IT" sz="1800" i="0" dirty="0">
                <a:solidFill>
                  <a:schemeClr val="bg1"/>
                </a:solidFill>
              </a:rPr>
              <a:t> e </a:t>
            </a:r>
            <a:r>
              <a:rPr lang="it-IT" altLang="it-IT" sz="1800" i="0" dirty="0" err="1">
                <a:solidFill>
                  <a:schemeClr val="bg1"/>
                </a:solidFill>
              </a:rPr>
              <a:t>nC</a:t>
            </a:r>
            <a:r>
              <a:rPr lang="it-IT" altLang="it-IT" sz="1800" i="0" dirty="0">
                <a:solidFill>
                  <a:schemeClr val="bg1"/>
                </a:solidFill>
              </a:rPr>
              <a:t> interni e/o iniziali) </a:t>
            </a:r>
          </a:p>
          <a:p>
            <a:r>
              <a:rPr lang="it-IT" altLang="it-IT" sz="1400" i="0" dirty="0">
                <a:solidFill>
                  <a:schemeClr val="bg1"/>
                </a:solidFill>
              </a:rPr>
              <a:t>(</a:t>
            </a:r>
            <a:r>
              <a:rPr lang="en-US" altLang="it-IT" sz="1400" i="0" dirty="0">
                <a:solidFill>
                  <a:schemeClr val="bg1"/>
                </a:solidFill>
                <a:cs typeface="Times New Roman" panose="02020603050405020304" pitchFamily="18" charset="0"/>
              </a:rPr>
              <a:t>&gt;</a:t>
            </a:r>
            <a:r>
              <a:rPr lang="it-IT" altLang="it-IT" sz="1400" i="0" dirty="0">
                <a:solidFill>
                  <a:schemeClr val="bg1"/>
                </a:solidFill>
              </a:rPr>
              <a:t> 200 forme per FC33, 60 </a:t>
            </a:r>
            <a:r>
              <a:rPr lang="it-IT" altLang="it-IT" sz="1400" i="0" dirty="0" err="1">
                <a:solidFill>
                  <a:schemeClr val="bg1"/>
                </a:solidFill>
              </a:rPr>
              <a:t>ca</a:t>
            </a:r>
            <a:r>
              <a:rPr lang="it-IT" altLang="it-IT" sz="1400" i="0" dirty="0">
                <a:solidFill>
                  <a:schemeClr val="bg1"/>
                </a:solidFill>
              </a:rPr>
              <a:t>. per AR71 e 30 </a:t>
            </a:r>
            <a:r>
              <a:rPr lang="it-IT" altLang="it-IT" sz="1400" i="0" dirty="0" err="1">
                <a:solidFill>
                  <a:schemeClr val="bg1"/>
                </a:solidFill>
              </a:rPr>
              <a:t>ca</a:t>
            </a:r>
            <a:r>
              <a:rPr lang="it-IT" altLang="it-IT" sz="1400" i="0" dirty="0">
                <a:solidFill>
                  <a:schemeClr val="bg1"/>
                </a:solidFill>
              </a:rPr>
              <a:t>. per GM33, GT32 + verifica su 8 contesti su voci d’archivio)</a:t>
            </a:r>
            <a:r>
              <a:rPr lang="it-IT" altLang="it-IT" sz="1800" i="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•"/>
            </a:pPr>
            <a:endParaRPr lang="it-IT" altLang="it-IT" sz="14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Campioni audio registrati su PC portatile (scheda audio </a:t>
            </a:r>
            <a:r>
              <a:rPr lang="it-IT" altLang="it-IT" sz="1800" i="0" dirty="0" err="1">
                <a:solidFill>
                  <a:schemeClr val="bg1"/>
                </a:solidFill>
              </a:rPr>
              <a:t>SoundBlaster</a:t>
            </a:r>
            <a:r>
              <a:rPr lang="it-IT" altLang="it-IT" sz="1800" i="0" dirty="0">
                <a:solidFill>
                  <a:schemeClr val="bg1"/>
                </a:solidFill>
              </a:rPr>
              <a:t>) </a:t>
            </a:r>
          </a:p>
          <a:p>
            <a:r>
              <a:rPr lang="it-IT" altLang="it-IT" sz="1800" i="0" dirty="0" err="1">
                <a:solidFill>
                  <a:schemeClr val="bg1"/>
                </a:solidFill>
              </a:rPr>
              <a:t>Mic</a:t>
            </a:r>
            <a:r>
              <a:rPr lang="it-IT" altLang="it-IT" sz="1800" i="0" dirty="0">
                <a:solidFill>
                  <a:schemeClr val="bg1"/>
                </a:solidFill>
              </a:rPr>
              <a:t> Sony ECM MS907; digitalizzazione diretta su 16 bit e F</a:t>
            </a:r>
            <a:r>
              <a:rPr lang="it-IT" altLang="it-IT" sz="1800" i="0" baseline="-25000" dirty="0">
                <a:solidFill>
                  <a:schemeClr val="bg1"/>
                </a:solidFill>
              </a:rPr>
              <a:t>s</a:t>
            </a:r>
            <a:r>
              <a:rPr lang="it-IT" altLang="it-IT" sz="1800" i="0" dirty="0">
                <a:solidFill>
                  <a:schemeClr val="bg1"/>
                </a:solidFill>
              </a:rPr>
              <a:t> = 16kHz. </a:t>
            </a:r>
          </a:p>
          <a:p>
            <a:pPr>
              <a:buFontTx/>
              <a:buChar char="•"/>
            </a:pPr>
            <a:endParaRPr lang="it-IT" altLang="it-IT" sz="14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1800" i="0" dirty="0">
                <a:solidFill>
                  <a:schemeClr val="bg1"/>
                </a:solidFill>
              </a:rPr>
              <a:t>Misure eseguite con </a:t>
            </a:r>
            <a:r>
              <a:rPr lang="it-IT" altLang="it-IT" sz="1800" i="0" dirty="0" err="1">
                <a:solidFill>
                  <a:schemeClr val="bg1"/>
                </a:solidFill>
              </a:rPr>
              <a:t>CoolEdit</a:t>
            </a:r>
            <a:r>
              <a:rPr lang="it-IT" altLang="it-IT" sz="1800" i="0" dirty="0">
                <a:solidFill>
                  <a:schemeClr val="bg1"/>
                </a:solidFill>
              </a:rPr>
              <a:t>, WASP SPS, PRAAT.</a:t>
            </a:r>
            <a:endParaRPr lang="en-US" altLang="it-IT" sz="1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EC5C20-C388-4F3B-B85B-1ECDF6C2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46" y="1059034"/>
            <a:ext cx="2968337" cy="2702621"/>
          </a:xfrm>
          <a:prstGeom prst="rect">
            <a:avLst/>
          </a:prstGeom>
        </p:spPr>
      </p:pic>
      <p:sp>
        <p:nvSpPr>
          <p:cNvPr id="163842" name="Rectangle 2">
            <a:extLst>
              <a:ext uri="{FF2B5EF4-FFF2-40B4-BE49-F238E27FC236}">
                <a16:creationId xmlns:a16="http://schemas.microsoft.com/office/drawing/2014/main" id="{41AF071D-9C6F-45D4-8517-07AC65682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88640"/>
            <a:ext cx="7488238" cy="576262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Esempi da Parabita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02BBFE4-EB80-498F-B662-C3FDEE53DAA5}"/>
              </a:ext>
            </a:extLst>
          </p:cNvPr>
          <p:cNvSpPr/>
          <p:nvPr/>
        </p:nvSpPr>
        <p:spPr>
          <a:xfrm>
            <a:off x="2539550" y="1939031"/>
            <a:ext cx="80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munta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3F3546-D920-4768-A1E1-1C56C26B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46" y="3923764"/>
            <a:ext cx="3055790" cy="271821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CE54587-6871-498B-BE58-626A2E7E3C3E}"/>
              </a:ext>
            </a:extLst>
          </p:cNvPr>
          <p:cNvSpPr/>
          <p:nvPr/>
        </p:nvSpPr>
        <p:spPr>
          <a:xfrm>
            <a:off x="2524322" y="478786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mmunta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16621C-FF63-41AF-B982-325C68AF0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805" y="1059034"/>
            <a:ext cx="2957519" cy="27026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A87B131-2810-483F-887D-E2E51847F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191" y="3923764"/>
            <a:ext cx="3322257" cy="271821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43984D8-08E3-483E-B224-702D6933941A}"/>
              </a:ext>
            </a:extLst>
          </p:cNvPr>
          <p:cNvSpPr/>
          <p:nvPr/>
        </p:nvSpPr>
        <p:spPr>
          <a:xfrm>
            <a:off x="5796136" y="114694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cite</a:t>
            </a:r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?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C44367E-82E7-4AB5-9BFC-C3E6312EC5D1}"/>
              </a:ext>
            </a:extLst>
          </p:cNvPr>
          <p:cNvSpPr/>
          <p:nvPr/>
        </p:nvSpPr>
        <p:spPr>
          <a:xfrm>
            <a:off x="5819379" y="399577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ccite</a:t>
            </a:r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?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77962E-2563-4C35-B48B-C9B7DC55ADD0}"/>
              </a:ext>
            </a:extLst>
          </p:cNvPr>
          <p:cNvSpPr/>
          <p:nvPr/>
        </p:nvSpPr>
        <p:spPr>
          <a:xfrm>
            <a:off x="4669" y="633261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Loc</a:t>
            </a:r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. FC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D1BAEEA-991F-4AC2-8084-148D700C459F}"/>
              </a:ext>
            </a:extLst>
          </p:cNvPr>
          <p:cNvSpPr/>
          <p:nvPr/>
        </p:nvSpPr>
        <p:spPr>
          <a:xfrm>
            <a:off x="4261028" y="6319713"/>
            <a:ext cx="103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Loc</a:t>
            </a:r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. GM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97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116632"/>
            <a:ext cx="7992888" cy="1086173"/>
          </a:xfrm>
          <a:noFill/>
          <a:ln/>
        </p:spPr>
        <p:txBody>
          <a:bodyPr/>
          <a:lstStyle/>
          <a:p>
            <a:r>
              <a:rPr lang="it-IT" altLang="it-IT" sz="3600" dirty="0">
                <a:solidFill>
                  <a:schemeClr val="bg1"/>
                </a:solidFill>
              </a:rPr>
              <a:t>Introduzione 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3200" dirty="0">
                <a:solidFill>
                  <a:schemeClr val="bg1"/>
                </a:solidFill>
              </a:rPr>
              <a:t>Consonanti geminate nelle lingue del mondo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28165"/>
            <a:ext cx="8568952" cy="513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/>
            <a:r>
              <a:rPr lang="el-GR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Δ</a:t>
            </a:r>
            <a:r>
              <a:rPr lang="it-IT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en-US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Due </a:t>
            </a:r>
            <a:r>
              <a:rPr lang="en-US" altLang="it-IT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occorrenze</a:t>
            </a:r>
            <a:r>
              <a:rPr lang="en-US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successive </a:t>
            </a:r>
            <a:r>
              <a:rPr lang="en-US" altLang="it-IT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dello</a:t>
            </a:r>
            <a:r>
              <a:rPr lang="en-US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stesso</a:t>
            </a:r>
            <a:r>
              <a:rPr lang="en-US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fonema</a:t>
            </a:r>
            <a:r>
              <a:rPr lang="en-US" altLang="it-IT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b="1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consonantico</a:t>
            </a:r>
            <a:endParaRPr lang="en-US" altLang="it-IT" b="1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0"/>
            <a:endParaRPr lang="en-US" altLang="it-IT" sz="800" b="1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0"/>
            <a:r>
              <a:rPr lang="en-US" altLang="it-IT" sz="1800" i="0" dirty="0">
                <a:solidFill>
                  <a:schemeClr val="bg1"/>
                </a:solidFill>
                <a:cs typeface="Times New Roman" panose="02020603050405020304" pitchFamily="18" charset="0"/>
              </a:rPr>
              <a:t>“Quantity contrasts (i.e., singleton vs geminate consonants, short vs long vowels) are common in the languages of the world” </a:t>
            </a:r>
            <a:r>
              <a:rPr lang="fr-FR" altLang="it-IT" sz="1800" i="0" dirty="0">
                <a:solidFill>
                  <a:schemeClr val="bg1"/>
                </a:solidFill>
              </a:rPr>
              <a:t>(</a:t>
            </a:r>
            <a:r>
              <a:rPr lang="fr-FR" altLang="it-IT" sz="1800" i="0" dirty="0" err="1">
                <a:solidFill>
                  <a:schemeClr val="bg1"/>
                </a:solidFill>
              </a:rPr>
              <a:t>Ridouane</a:t>
            </a:r>
            <a:r>
              <a:rPr lang="fr-FR" altLang="it-IT" sz="1800" i="0" dirty="0">
                <a:solidFill>
                  <a:schemeClr val="bg1"/>
                </a:solidFill>
              </a:rPr>
              <a:t> &amp; </a:t>
            </a:r>
            <a:r>
              <a:rPr lang="fr-FR" altLang="it-IT" sz="1800" i="0" dirty="0" err="1">
                <a:solidFill>
                  <a:schemeClr val="bg1"/>
                </a:solidFill>
              </a:rPr>
              <a:t>Hallé</a:t>
            </a:r>
            <a:r>
              <a:rPr lang="fr-FR" altLang="it-IT" sz="1800" i="0" dirty="0">
                <a:solidFill>
                  <a:schemeClr val="bg1"/>
                </a:solidFill>
              </a:rPr>
              <a:t> 2008: 3078).</a:t>
            </a:r>
            <a:endParaRPr lang="fr-FR" altLang="it-IT" sz="1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0"/>
            <a:endParaRPr lang="fr-FR" altLang="it-IT" sz="800" i="0" dirty="0">
              <a:solidFill>
                <a:schemeClr val="bg1"/>
              </a:solidFill>
            </a:endParaRPr>
          </a:p>
          <a:p>
            <a:pPr indent="0"/>
            <a:r>
              <a:rPr lang="fr-FR" altLang="it-IT" sz="2000" i="0" dirty="0">
                <a:solidFill>
                  <a:schemeClr val="bg1"/>
                </a:solidFill>
              </a:rPr>
              <a:t>« </a:t>
            </a:r>
            <a:r>
              <a:rPr lang="fr-FR" altLang="it-IT" sz="2000" i="0" dirty="0" err="1">
                <a:solidFill>
                  <a:schemeClr val="bg1"/>
                </a:solidFill>
              </a:rPr>
              <a:t>Geminate</a:t>
            </a:r>
            <a:r>
              <a:rPr lang="fr-FR" altLang="it-IT" sz="2000" i="0" dirty="0">
                <a:solidFill>
                  <a:schemeClr val="bg1"/>
                </a:solidFill>
              </a:rPr>
              <a:t> stops in </a:t>
            </a:r>
            <a:r>
              <a:rPr lang="fr-FR" altLang="it-IT" sz="2000" i="0" dirty="0" err="1">
                <a:solidFill>
                  <a:schemeClr val="bg1"/>
                </a:solidFill>
              </a:rPr>
              <a:t>many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languages</a:t>
            </a:r>
            <a:r>
              <a:rPr lang="fr-FR" altLang="it-IT" sz="2000" i="0" dirty="0">
                <a:solidFill>
                  <a:schemeClr val="bg1"/>
                </a:solidFill>
              </a:rPr>
              <a:t> are </a:t>
            </a:r>
            <a:r>
              <a:rPr lang="fr-FR" altLang="it-IT" sz="2000" i="0" dirty="0" err="1">
                <a:solidFill>
                  <a:schemeClr val="bg1"/>
                </a:solidFill>
              </a:rPr>
              <a:t>limited</a:t>
            </a:r>
            <a:r>
              <a:rPr lang="fr-FR" altLang="it-IT" sz="2000" i="0" dirty="0">
                <a:solidFill>
                  <a:schemeClr val="bg1"/>
                </a:solidFill>
              </a:rPr>
              <a:t> to </a:t>
            </a:r>
            <a:r>
              <a:rPr lang="fr-FR" altLang="it-IT" sz="2000" i="0" dirty="0" err="1">
                <a:solidFill>
                  <a:schemeClr val="bg1"/>
                </a:solidFill>
              </a:rPr>
              <a:t>word-medial</a:t>
            </a:r>
            <a:r>
              <a:rPr lang="fr-FR" altLang="it-IT" sz="2000" i="0" dirty="0">
                <a:solidFill>
                  <a:schemeClr val="bg1"/>
                </a:solidFill>
              </a:rPr>
              <a:t> positions </a:t>
            </a:r>
            <a:r>
              <a:rPr lang="fr-FR" altLang="it-IT" sz="2000" i="0" dirty="0" err="1">
                <a:solidFill>
                  <a:schemeClr val="bg1"/>
                </a:solidFill>
              </a:rPr>
              <a:t>where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they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usually</a:t>
            </a:r>
            <a:r>
              <a:rPr lang="fr-FR" altLang="it-IT" sz="2000" i="0" dirty="0">
                <a:solidFill>
                  <a:schemeClr val="bg1"/>
                </a:solidFill>
              </a:rPr>
              <a:t> close the </a:t>
            </a:r>
            <a:r>
              <a:rPr lang="fr-FR" altLang="it-IT" sz="2000" i="0" dirty="0" err="1">
                <a:solidFill>
                  <a:schemeClr val="bg1"/>
                </a:solidFill>
              </a:rPr>
              <a:t>preceding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syllable</a:t>
            </a:r>
            <a:r>
              <a:rPr lang="fr-FR" altLang="it-IT" sz="2000" i="0" dirty="0">
                <a:solidFill>
                  <a:schemeClr val="bg1"/>
                </a:solidFill>
              </a:rPr>
              <a:t>, </a:t>
            </a:r>
            <a:r>
              <a:rPr lang="fr-FR" altLang="it-IT" sz="2000" i="0" dirty="0" err="1">
                <a:solidFill>
                  <a:schemeClr val="bg1"/>
                </a:solidFill>
              </a:rPr>
              <a:t>shortening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its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vowel</a:t>
            </a:r>
            <a:r>
              <a:rPr lang="fr-FR" altLang="it-IT" sz="2000" i="0" dirty="0">
                <a:solidFill>
                  <a:schemeClr val="bg1"/>
                </a:solidFill>
              </a:rPr>
              <a:t> to </a:t>
            </a:r>
            <a:r>
              <a:rPr lang="fr-FR" altLang="it-IT" sz="2000" i="0" dirty="0" err="1">
                <a:solidFill>
                  <a:schemeClr val="bg1"/>
                </a:solidFill>
              </a:rPr>
              <a:t>some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degree</a:t>
            </a:r>
            <a:r>
              <a:rPr lang="fr-FR" altLang="it-IT" sz="2000" i="0" dirty="0">
                <a:solidFill>
                  <a:schemeClr val="bg1"/>
                </a:solidFill>
              </a:rPr>
              <a:t>, as </a:t>
            </a:r>
            <a:r>
              <a:rPr lang="fr-FR" altLang="it-IT" sz="2000" i="0" dirty="0" err="1">
                <a:solidFill>
                  <a:schemeClr val="bg1"/>
                </a:solidFill>
              </a:rPr>
              <a:t>well</a:t>
            </a:r>
            <a:r>
              <a:rPr lang="fr-FR" altLang="it-IT" sz="2000" i="0" dirty="0">
                <a:solidFill>
                  <a:schemeClr val="bg1"/>
                </a:solidFill>
              </a:rPr>
              <a:t> as </a:t>
            </a:r>
            <a:r>
              <a:rPr lang="fr-FR" altLang="it-IT" sz="2000" i="0" dirty="0" err="1">
                <a:solidFill>
                  <a:schemeClr val="bg1"/>
                </a:solidFill>
              </a:rPr>
              <a:t>serving</a:t>
            </a:r>
            <a:r>
              <a:rPr lang="fr-FR" altLang="it-IT" sz="2000" i="0" dirty="0">
                <a:solidFill>
                  <a:schemeClr val="bg1"/>
                </a:solidFill>
              </a:rPr>
              <a:t> as the </a:t>
            </a:r>
            <a:r>
              <a:rPr lang="fr-FR" altLang="it-IT" sz="2000" i="0" dirty="0" err="1">
                <a:solidFill>
                  <a:schemeClr val="bg1"/>
                </a:solidFill>
              </a:rPr>
              <a:t>onset</a:t>
            </a:r>
            <a:r>
              <a:rPr lang="fr-FR" altLang="it-IT" sz="2000" i="0" dirty="0">
                <a:solidFill>
                  <a:schemeClr val="bg1"/>
                </a:solidFill>
              </a:rPr>
              <a:t> of the </a:t>
            </a:r>
            <a:r>
              <a:rPr lang="fr-FR" altLang="it-IT" sz="2000" i="0" dirty="0" err="1">
                <a:solidFill>
                  <a:schemeClr val="bg1"/>
                </a:solidFill>
              </a:rPr>
              <a:t>following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syllable</a:t>
            </a:r>
            <a:r>
              <a:rPr lang="fr-FR" altLang="it-IT" sz="2000" i="0" dirty="0">
                <a:solidFill>
                  <a:schemeClr val="bg1"/>
                </a:solidFill>
              </a:rPr>
              <a:t> » (</a:t>
            </a:r>
            <a:r>
              <a:rPr lang="fr-FR" altLang="it-IT" sz="2000" i="0" dirty="0" err="1">
                <a:solidFill>
                  <a:schemeClr val="bg1"/>
                </a:solidFill>
              </a:rPr>
              <a:t>Maddieson</a:t>
            </a:r>
            <a:r>
              <a:rPr lang="fr-FR" altLang="it-IT" sz="2000" i="0" dirty="0">
                <a:solidFill>
                  <a:schemeClr val="bg1"/>
                </a:solidFill>
              </a:rPr>
              <a:t> 1985).</a:t>
            </a:r>
          </a:p>
          <a:p>
            <a:pPr indent="0"/>
            <a:endParaRPr lang="fr-FR" altLang="it-IT" sz="8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UPSID (UCLA </a:t>
            </a:r>
            <a:r>
              <a:rPr lang="it-IT" altLang="it-IT" sz="2000" i="0" dirty="0" err="1">
                <a:solidFill>
                  <a:schemeClr val="bg2"/>
                </a:solidFill>
                <a:cs typeface="Times New Roman" panose="02020603050405020304" pitchFamily="18" charset="0"/>
              </a:rPr>
              <a:t>Phonological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i="0" dirty="0" err="1">
                <a:solidFill>
                  <a:schemeClr val="bg2"/>
                </a:solidFill>
                <a:cs typeface="Times New Roman" panose="02020603050405020304" pitchFamily="18" charset="0"/>
              </a:rPr>
              <a:t>Segment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 Inventory Database, I. </a:t>
            </a:r>
            <a:r>
              <a:rPr lang="it-IT" altLang="it-IT" sz="2000" i="0" dirty="0" err="1">
                <a:solidFill>
                  <a:schemeClr val="bg2"/>
                </a:solidFill>
                <a:cs typeface="Times New Roman" panose="02020603050405020304" pitchFamily="18" charset="0"/>
              </a:rPr>
              <a:t>Maddieson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 &amp; K. </a:t>
            </a:r>
            <a:r>
              <a:rPr lang="it-IT" altLang="it-IT" sz="2000" i="0" dirty="0" err="1">
                <a:solidFill>
                  <a:schemeClr val="bg2"/>
                </a:solidFill>
                <a:cs typeface="Times New Roman" panose="02020603050405020304" pitchFamily="18" charset="0"/>
              </a:rPr>
              <a:t>Precoda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, 1990) → geminate solo nel caso di 8 lingue: </a:t>
            </a:r>
            <a:r>
              <a:rPr lang="it-IT" altLang="it-IT" sz="1400" i="0" dirty="0">
                <a:solidFill>
                  <a:schemeClr val="bg2"/>
                </a:solidFill>
                <a:cs typeface="Times New Roman" panose="02020603050405020304" pitchFamily="18" charset="0"/>
              </a:rPr>
              <a:t>2602 LAK, 2605 ARCHI, 2606 AVAR, 4107 WOLOF, 6755 WICHITA, 680 5 OCAINA, 6901 INUIT, 8348 WARAY 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(cioè in meno del 2% delle lingue considerate). </a:t>
            </a:r>
          </a:p>
          <a:p>
            <a:pPr indent="0"/>
            <a:r>
              <a:rPr lang="it-IT" altLang="it-IT" sz="1600" i="0" dirty="0">
                <a:solidFill>
                  <a:srgbClr val="FF0000"/>
                </a:solidFill>
                <a:cs typeface="Times New Roman" panose="02020603050405020304" pitchFamily="18" charset="0"/>
              </a:rPr>
              <a:t>Non ne risultano invece nell’inventario di ARABIC 4350, FINNISH 2153 o JAPANESE 2171 che invece sono note come lingue con geminazione distintiva.</a:t>
            </a:r>
          </a:p>
          <a:p>
            <a:pPr indent="0"/>
            <a:endParaRPr lang="it-IT" altLang="it-IT" sz="80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i="0" dirty="0">
                <a:solidFill>
                  <a:schemeClr val="bg2"/>
                </a:solidFill>
                <a:cs typeface="Times New Roman" panose="02020603050405020304" pitchFamily="18" charset="0"/>
              </a:rPr>
              <a:t>In UPSID451 12 lingue presentano distinzioni di lunghezza cons. (2,66%)</a:t>
            </a:r>
          </a:p>
          <a:p>
            <a:pPr indent="0"/>
            <a:r>
              <a:rPr lang="it-IT" altLang="it-IT" sz="1600" i="0" dirty="0">
                <a:solidFill>
                  <a:schemeClr val="bg1"/>
                </a:solidFill>
                <a:cs typeface="Times New Roman" panose="02020603050405020304" pitchFamily="18" charset="0"/>
              </a:rPr>
              <a:t>[web.phonetik.uni-frankfurt.de/upsid.html]</a:t>
            </a:r>
          </a:p>
          <a:p>
            <a:pPr indent="0">
              <a:buFont typeface="Wingdings" panose="05000000000000000000" pitchFamily="2" charset="2"/>
              <a:buNone/>
            </a:pPr>
            <a:endParaRPr lang="fr-FR" altLang="it-IT" sz="800" i="0" dirty="0">
              <a:solidFill>
                <a:schemeClr val="bg1"/>
              </a:solidFill>
            </a:endParaRPr>
          </a:p>
          <a:p>
            <a:pPr indent="0"/>
            <a:r>
              <a:rPr lang="en-US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Geminates All over the Word 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(Muller 2001, </a:t>
            </a:r>
            <a:r>
              <a:rPr lang="en-US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Kraehenmann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2001, </a:t>
            </a:r>
            <a:r>
              <a:rPr lang="en-US" altLang="it-IT" sz="2000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Kubozono</a:t>
            </a:r>
            <a:r>
              <a:rPr lang="en-US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2017).</a:t>
            </a:r>
            <a:endParaRPr lang="fr-FR" altLang="it-IT" sz="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9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41AF071D-9C6F-45D4-8517-07AC65682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88640"/>
            <a:ext cx="7488238" cy="576262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Esempi da Alezio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77962E-2563-4C35-B48B-C9B7DC55ADD0}"/>
              </a:ext>
            </a:extLst>
          </p:cNvPr>
          <p:cNvSpPr/>
          <p:nvPr/>
        </p:nvSpPr>
        <p:spPr>
          <a:xfrm>
            <a:off x="4669" y="6332619"/>
            <a:ext cx="96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Loc</a:t>
            </a:r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. GT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3C26B53-DE01-40F0-A460-2CA21E69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63" y="908720"/>
            <a:ext cx="6784274" cy="554946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DECFFC4-096E-4A32-B870-CD1483D3C63B}"/>
              </a:ext>
            </a:extLst>
          </p:cNvPr>
          <p:cNvSpPr/>
          <p:nvPr/>
        </p:nvSpPr>
        <p:spPr>
          <a:xfrm>
            <a:off x="2299805" y="305966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conza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96DD0E9-F33D-43B5-AE70-83D450C53F89}"/>
              </a:ext>
            </a:extLst>
          </p:cNvPr>
          <p:cNvSpPr/>
          <p:nvPr/>
        </p:nvSpPr>
        <p:spPr>
          <a:xfrm>
            <a:off x="4572000" y="305966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dirty="0" err="1">
                <a:solidFill>
                  <a:schemeClr val="accent2">
                    <a:lumMod val="75000"/>
                  </a:schemeClr>
                </a:solidFill>
                <a:sym typeface="SILDoulos IPA93" pitchFamily="2" charset="2"/>
              </a:rPr>
              <a:t>cconza</a:t>
            </a:r>
            <a:endParaRPr lang="it-I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257A8CF9-6810-4666-81CF-4DA149025AD0}"/>
              </a:ext>
            </a:extLst>
          </p:cNvPr>
          <p:cNvGrpSpPr/>
          <p:nvPr/>
        </p:nvGrpSpPr>
        <p:grpSpPr>
          <a:xfrm>
            <a:off x="2771800" y="1196752"/>
            <a:ext cx="72008" cy="4464496"/>
            <a:chOff x="2771800" y="1196752"/>
            <a:chExt cx="72008" cy="4464496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9C638698-C231-4AE4-9188-75B244374B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71800" y="1196752"/>
              <a:ext cx="0" cy="4464496"/>
            </a:xfrm>
            <a:prstGeom prst="line">
              <a:avLst/>
            </a:prstGeom>
            <a:noFill/>
            <a:ln w="15875" cap="flat" cmpd="sng" algn="ctr">
              <a:solidFill>
                <a:srgbClr val="2EDE2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027EF6EA-951C-46DA-A307-2E2CFAA0D7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43808" y="1196752"/>
              <a:ext cx="0" cy="4464496"/>
            </a:xfrm>
            <a:prstGeom prst="line">
              <a:avLst/>
            </a:prstGeom>
            <a:noFill/>
            <a:ln w="15875" cap="flat" cmpd="sng" algn="ctr">
              <a:solidFill>
                <a:srgbClr val="2EDE2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186AE4CF-7500-42F7-9D0A-BF3259469B74}"/>
              </a:ext>
            </a:extLst>
          </p:cNvPr>
          <p:cNvGrpSpPr/>
          <p:nvPr/>
        </p:nvGrpSpPr>
        <p:grpSpPr>
          <a:xfrm>
            <a:off x="5184000" y="1196752"/>
            <a:ext cx="162000" cy="4464496"/>
            <a:chOff x="5148064" y="1196752"/>
            <a:chExt cx="144016" cy="4464496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AB88A52E-3E4B-4BC5-A8C4-2D4B029045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48064" y="1196752"/>
              <a:ext cx="0" cy="4464496"/>
            </a:xfrm>
            <a:prstGeom prst="line">
              <a:avLst/>
            </a:prstGeom>
            <a:noFill/>
            <a:ln w="15875" cap="flat" cmpd="sng" algn="ctr">
              <a:solidFill>
                <a:srgbClr val="2EDE2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F8CD2D44-A3A6-4A4E-B2CB-5BE94284E1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92080" y="1196752"/>
              <a:ext cx="0" cy="4464496"/>
            </a:xfrm>
            <a:prstGeom prst="line">
              <a:avLst/>
            </a:prstGeom>
            <a:noFill/>
            <a:ln w="15875" cap="flat" cmpd="sng" algn="ctr">
              <a:solidFill>
                <a:srgbClr val="2EDE2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29D5189-F685-4C65-B256-8F06EB0C54E6}"/>
              </a:ext>
            </a:extLst>
          </p:cNvPr>
          <p:cNvCxnSpPr>
            <a:cxnSpLocks/>
          </p:cNvCxnSpPr>
          <p:nvPr/>
        </p:nvCxnSpPr>
        <p:spPr bwMode="auto">
          <a:xfrm>
            <a:off x="2555776" y="1196752"/>
            <a:ext cx="0" cy="4464496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BD2A5892-3BE5-4292-A5FF-6BFE71918A66}"/>
              </a:ext>
            </a:extLst>
          </p:cNvPr>
          <p:cNvCxnSpPr>
            <a:cxnSpLocks/>
          </p:cNvCxnSpPr>
          <p:nvPr/>
        </p:nvCxnSpPr>
        <p:spPr bwMode="auto">
          <a:xfrm>
            <a:off x="4860032" y="1196752"/>
            <a:ext cx="0" cy="4464496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A127657-4796-4494-B0C8-76C6C13DBA8A}"/>
              </a:ext>
            </a:extLst>
          </p:cNvPr>
          <p:cNvCxnSpPr/>
          <p:nvPr/>
        </p:nvCxnSpPr>
        <p:spPr bwMode="auto">
          <a:xfrm flipH="1">
            <a:off x="4860032" y="1484784"/>
            <a:ext cx="32396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15A0765-7839-49A9-A0E7-EDD5E7F24829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5776" y="1484784"/>
            <a:ext cx="216024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FDD04D2E-F360-47E9-9289-CCF781B5FA7B}"/>
              </a:ext>
            </a:extLst>
          </p:cNvPr>
          <p:cNvSpPr/>
          <p:nvPr/>
        </p:nvSpPr>
        <p:spPr>
          <a:xfrm>
            <a:off x="2543726" y="11874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i="0" dirty="0">
                <a:solidFill>
                  <a:schemeClr val="bg2">
                    <a:lumMod val="60000"/>
                    <a:lumOff val="40000"/>
                  </a:schemeClr>
                </a:solidFill>
                <a:sym typeface="SILDoulos IPA93" pitchFamily="2" charset="2"/>
              </a:rPr>
              <a:t>?</a:t>
            </a:r>
            <a:endParaRPr lang="it-IT" sz="1800" i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BBB700B-64A8-4BA8-BB54-374BFAC00AB8}"/>
              </a:ext>
            </a:extLst>
          </p:cNvPr>
          <p:cNvSpPr/>
          <p:nvPr/>
        </p:nvSpPr>
        <p:spPr>
          <a:xfrm>
            <a:off x="4860032" y="11874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800" b="1" i="0" dirty="0">
                <a:solidFill>
                  <a:schemeClr val="bg2">
                    <a:lumMod val="60000"/>
                    <a:lumOff val="40000"/>
                  </a:schemeClr>
                </a:solidFill>
                <a:sym typeface="SILDoulos IPA93" pitchFamily="2" charset="2"/>
              </a:rPr>
              <a:t>?</a:t>
            </a:r>
            <a:endParaRPr lang="it-IT" sz="1800" i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590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41AF071D-9C6F-45D4-8517-07AC65682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90513"/>
            <a:ext cx="7488238" cy="576262"/>
          </a:xfrm>
          <a:noFill/>
          <a:ln/>
        </p:spPr>
        <p:txBody>
          <a:bodyPr/>
          <a:lstStyle/>
          <a:p>
            <a:r>
              <a:rPr lang="it-IT" altLang="it-IT" sz="3200">
                <a:solidFill>
                  <a:schemeClr val="bg1"/>
                </a:solidFill>
              </a:rPr>
              <a:t>Schema di realizzazioni delle opposizioni</a:t>
            </a:r>
          </a:p>
        </p:txBody>
      </p:sp>
      <p:graphicFrame>
        <p:nvGraphicFramePr>
          <p:cNvPr id="163844" name="Object 4">
            <a:extLst>
              <a:ext uri="{FF2B5EF4-FFF2-40B4-BE49-F238E27FC236}">
                <a16:creationId xmlns:a16="http://schemas.microsoft.com/office/drawing/2014/main" id="{AA3A15EF-8616-4F85-9673-4D27F33F0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70019"/>
              </p:ext>
            </p:extLst>
          </p:nvPr>
        </p:nvGraphicFramePr>
        <p:xfrm>
          <a:off x="989013" y="1226145"/>
          <a:ext cx="7170737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5" name="Paint Shop Pro Image" r:id="rId4" imgW="7170732" imgH="2419512" progId="PaintShopPro">
                  <p:embed/>
                </p:oleObj>
              </mc:Choice>
              <mc:Fallback>
                <p:oleObj name="Paint Shop Pro Image" r:id="rId4" imgW="7170732" imgH="2419512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1226145"/>
                        <a:ext cx="7170737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6" name="Object 6">
            <a:extLst>
              <a:ext uri="{FF2B5EF4-FFF2-40B4-BE49-F238E27FC236}">
                <a16:creationId xmlns:a16="http://schemas.microsoft.com/office/drawing/2014/main" id="{C46C5D61-1A7A-4585-8395-DBB1EB5A5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0297"/>
              </p:ext>
            </p:extLst>
          </p:nvPr>
        </p:nvGraphicFramePr>
        <p:xfrm>
          <a:off x="2625725" y="3859808"/>
          <a:ext cx="389255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6" name="Paint Shop Pro Image" r:id="rId6" imgW="3892683" imgH="2448780" progId="PaintShopPro">
                  <p:embed/>
                </p:oleObj>
              </mc:Choice>
              <mc:Fallback>
                <p:oleObj name="Paint Shop Pro Image" r:id="rId6" imgW="3892683" imgH="2448780" progId="PaintShopPro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3859808"/>
                        <a:ext cx="3892550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EFF1318E-8A49-4957-AA1F-DAA416668E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8750" y="333375"/>
            <a:ext cx="3673475" cy="576263"/>
          </a:xfrm>
          <a:noFill/>
          <a:ln/>
        </p:spPr>
        <p:txBody>
          <a:bodyPr/>
          <a:lstStyle/>
          <a:p>
            <a:pPr algn="ctr"/>
            <a:r>
              <a:rPr lang="it-IT" altLang="it-IT" sz="3200">
                <a:solidFill>
                  <a:schemeClr val="bg1"/>
                </a:solidFill>
              </a:rPr>
              <a:t>Indici acustici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87E0E57-8070-44DD-8028-FE135AD3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76350"/>
            <a:ext cx="81359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i="0" dirty="0">
                <a:solidFill>
                  <a:schemeClr val="bg1"/>
                </a:solidFill>
              </a:rPr>
              <a:t>- Lunghezza;</a:t>
            </a:r>
          </a:p>
          <a:p>
            <a:r>
              <a:rPr lang="it-IT" altLang="it-IT" sz="2000" i="0" dirty="0">
                <a:solidFill>
                  <a:schemeClr val="bg1"/>
                </a:solidFill>
              </a:rPr>
              <a:t>     Lunghezza delle diverse fasi </a:t>
            </a:r>
          </a:p>
          <a:p>
            <a:r>
              <a:rPr lang="it-IT" altLang="it-IT" sz="2000" i="0" dirty="0">
                <a:solidFill>
                  <a:schemeClr val="bg1"/>
                </a:solidFill>
              </a:rPr>
              <a:t>	(importante per occlusive e affricate sorde)*.</a:t>
            </a:r>
          </a:p>
          <a:p>
            <a:pPr>
              <a:lnSpc>
                <a:spcPct val="50000"/>
              </a:lnSpc>
            </a:pP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it-IT" altLang="it-IT" sz="2000" i="0" dirty="0">
              <a:solidFill>
                <a:schemeClr val="bg1"/>
              </a:solidFill>
            </a:endParaRPr>
          </a:p>
          <a:p>
            <a:r>
              <a:rPr lang="it-IT" altLang="it-IT" sz="2000" i="0" dirty="0">
                <a:solidFill>
                  <a:schemeClr val="bg1"/>
                </a:solidFill>
              </a:rPr>
              <a:t>- Intensità (meglio, profili di ampiezza,</a:t>
            </a:r>
          </a:p>
          <a:p>
            <a:r>
              <a:rPr lang="it-IT" altLang="it-IT" sz="2000" i="0" dirty="0">
                <a:solidFill>
                  <a:schemeClr val="bg1"/>
                </a:solidFill>
              </a:rPr>
              <a:t>	cfr. "</a:t>
            </a:r>
            <a:r>
              <a:rPr lang="it-IT" altLang="it-IT" sz="2000" i="0" dirty="0" err="1">
                <a:solidFill>
                  <a:schemeClr val="bg1"/>
                </a:solidFill>
              </a:rPr>
              <a:t>shaping</a:t>
            </a:r>
            <a:r>
              <a:rPr lang="it-IT" altLang="it-IT" sz="2000" i="0" dirty="0">
                <a:solidFill>
                  <a:schemeClr val="bg1"/>
                </a:solidFill>
              </a:rPr>
              <a:t> of the </a:t>
            </a:r>
            <a:r>
              <a:rPr lang="it-IT" altLang="it-IT" sz="2000" i="0" dirty="0" err="1">
                <a:solidFill>
                  <a:schemeClr val="bg1"/>
                </a:solidFill>
              </a:rPr>
              <a:t>amplitude</a:t>
            </a:r>
            <a:r>
              <a:rPr lang="it-IT" altLang="it-IT" sz="2000" i="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 err="1">
                <a:solidFill>
                  <a:schemeClr val="bg1"/>
                </a:solidFill>
              </a:rPr>
              <a:t>contour</a:t>
            </a:r>
            <a:r>
              <a:rPr lang="it-IT" altLang="it-IT" sz="2000" i="0" dirty="0">
                <a:solidFill>
                  <a:schemeClr val="bg1"/>
                </a:solidFill>
              </a:rPr>
              <a:t>", </a:t>
            </a:r>
            <a:r>
              <a:rPr lang="it-IT" altLang="it-IT" sz="2000" i="0" dirty="0" err="1">
                <a:solidFill>
                  <a:schemeClr val="bg1"/>
                </a:solidFill>
              </a:rPr>
              <a:t>Abramson</a:t>
            </a:r>
            <a:r>
              <a:rPr lang="it-IT" altLang="it-IT" sz="2000" i="0" dirty="0">
                <a:solidFill>
                  <a:schemeClr val="bg1"/>
                </a:solidFill>
              </a:rPr>
              <a:t> 1991: 101).</a:t>
            </a:r>
          </a:p>
          <a:p>
            <a:pPr>
              <a:lnSpc>
                <a:spcPct val="50000"/>
              </a:lnSpc>
            </a:pP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it-IT" altLang="it-IT" sz="2000" i="0" dirty="0">
              <a:solidFill>
                <a:schemeClr val="bg1"/>
              </a:solidFill>
            </a:endParaRPr>
          </a:p>
          <a:p>
            <a:r>
              <a:rPr lang="it-IT" altLang="it-IT" sz="2000" i="0" dirty="0">
                <a:solidFill>
                  <a:schemeClr val="bg1"/>
                </a:solidFill>
              </a:rPr>
              <a:t>- </a:t>
            </a:r>
            <a:r>
              <a:rPr lang="it-IT" altLang="it-IT" sz="2000" i="0" dirty="0" err="1">
                <a:solidFill>
                  <a:schemeClr val="bg1"/>
                </a:solidFill>
              </a:rPr>
              <a:t>Microvariazioni</a:t>
            </a:r>
            <a:r>
              <a:rPr lang="it-IT" altLang="it-IT" sz="2000" i="0" dirty="0">
                <a:solidFill>
                  <a:schemeClr val="bg1"/>
                </a:solidFill>
              </a:rPr>
              <a:t> di </a:t>
            </a:r>
            <a:r>
              <a:rPr lang="it-IT" altLang="it-IT" sz="2000" dirty="0">
                <a:solidFill>
                  <a:schemeClr val="bg1"/>
                </a:solidFill>
              </a:rPr>
              <a:t>f</a:t>
            </a:r>
            <a:r>
              <a:rPr lang="it-IT" altLang="it-IT" sz="2000" baseline="-25000" dirty="0">
                <a:solidFill>
                  <a:schemeClr val="bg1"/>
                </a:solidFill>
              </a:rPr>
              <a:t>0</a:t>
            </a:r>
            <a:r>
              <a:rPr lang="it-IT" altLang="it-IT" sz="2000" i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50000"/>
              </a:lnSpc>
            </a:pP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it-IT" altLang="it-IT" sz="2000" i="0" dirty="0">
              <a:solidFill>
                <a:schemeClr val="bg1"/>
              </a:solidFill>
            </a:endParaRPr>
          </a:p>
          <a:p>
            <a:r>
              <a:rPr lang="it-IT" altLang="it-IT" sz="2000" i="0" dirty="0">
                <a:solidFill>
                  <a:schemeClr val="bg1"/>
                </a:solidFill>
              </a:rPr>
              <a:t>- Grado di </a:t>
            </a:r>
            <a:r>
              <a:rPr lang="it-IT" altLang="it-IT" sz="2000" i="0" dirty="0" err="1">
                <a:solidFill>
                  <a:schemeClr val="bg1"/>
                </a:solidFill>
              </a:rPr>
              <a:t>coarticolazione</a:t>
            </a:r>
            <a:r>
              <a:rPr lang="it-IT" altLang="it-IT" sz="2000" i="0" dirty="0">
                <a:solidFill>
                  <a:schemeClr val="bg1"/>
                </a:solidFill>
              </a:rPr>
              <a:t> </a:t>
            </a:r>
          </a:p>
          <a:p>
            <a:r>
              <a:rPr lang="it-IT" altLang="it-IT" sz="2000" i="0" dirty="0">
                <a:solidFill>
                  <a:schemeClr val="bg1"/>
                </a:solidFill>
              </a:rPr>
              <a:t>	(velocità di transizione delle formanti).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4AA0363E-A7B7-4A3A-A226-0419AD4F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77057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fr-FR" altLang="it-IT" sz="1600" i="0" dirty="0">
                <a:solidFill>
                  <a:schemeClr val="bg1"/>
                </a:solidFill>
              </a:rPr>
              <a:t>* "</a:t>
            </a:r>
            <a:r>
              <a:rPr lang="fr-FR" altLang="it-IT" sz="1600" i="0" dirty="0" err="1">
                <a:solidFill>
                  <a:schemeClr val="bg1"/>
                </a:solidFill>
              </a:rPr>
              <a:t>Abramson</a:t>
            </a:r>
            <a:r>
              <a:rPr lang="fr-FR" altLang="it-IT" sz="1600" i="0" dirty="0">
                <a:solidFill>
                  <a:schemeClr val="bg1"/>
                </a:solidFill>
              </a:rPr>
              <a:t> (1986) </a:t>
            </a:r>
            <a:r>
              <a:rPr lang="fr-FR" altLang="it-IT" sz="1600" i="0" dirty="0" err="1">
                <a:solidFill>
                  <a:schemeClr val="bg1"/>
                </a:solidFill>
              </a:rPr>
              <a:t>suggested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that</a:t>
            </a:r>
            <a:r>
              <a:rPr lang="fr-FR" altLang="it-IT" sz="1600" i="0" dirty="0">
                <a:solidFill>
                  <a:schemeClr val="bg1"/>
                </a:solidFill>
              </a:rPr>
              <a:t> the </a:t>
            </a:r>
            <a:r>
              <a:rPr lang="fr-FR" altLang="it-IT" sz="1600" i="0" dirty="0" err="1">
                <a:solidFill>
                  <a:schemeClr val="bg1"/>
                </a:solidFill>
              </a:rPr>
              <a:t>perceptual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cues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that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compensate</a:t>
            </a:r>
            <a:r>
              <a:rPr lang="fr-FR" altLang="it-IT" sz="1600" i="0" dirty="0">
                <a:solidFill>
                  <a:schemeClr val="bg1"/>
                </a:solidFill>
              </a:rPr>
              <a:t> for the </a:t>
            </a:r>
            <a:r>
              <a:rPr lang="fr-FR" altLang="it-IT" sz="1600" i="0" dirty="0" err="1">
                <a:solidFill>
                  <a:schemeClr val="bg1"/>
                </a:solidFill>
              </a:rPr>
              <a:t>lack</a:t>
            </a:r>
            <a:r>
              <a:rPr lang="fr-FR" altLang="it-IT" sz="1600" i="0" dirty="0">
                <a:solidFill>
                  <a:schemeClr val="bg1"/>
                </a:solidFill>
              </a:rPr>
              <a:t> of information about </a:t>
            </a:r>
            <a:r>
              <a:rPr lang="fr-FR" altLang="it-IT" sz="1600" i="0" dirty="0" err="1">
                <a:solidFill>
                  <a:schemeClr val="bg1"/>
                </a:solidFill>
              </a:rPr>
              <a:t>closure</a:t>
            </a:r>
            <a:r>
              <a:rPr lang="fr-FR" altLang="it-IT" sz="1600" i="0" dirty="0">
                <a:solidFill>
                  <a:schemeClr val="bg1"/>
                </a:solidFill>
              </a:rPr>
              <a:t> duration in initial </a:t>
            </a:r>
            <a:r>
              <a:rPr lang="fr-FR" altLang="it-IT" sz="1600" i="0" dirty="0" err="1">
                <a:solidFill>
                  <a:schemeClr val="bg1"/>
                </a:solidFill>
              </a:rPr>
              <a:t>voiceless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unaspirated</a:t>
            </a:r>
            <a:r>
              <a:rPr lang="fr-FR" altLang="it-IT" sz="1600" i="0" dirty="0">
                <a:solidFill>
                  <a:schemeClr val="bg1"/>
                </a:solidFill>
              </a:rPr>
              <a:t> stops </a:t>
            </a:r>
            <a:r>
              <a:rPr lang="fr-FR" altLang="it-IT" sz="1600" i="0" dirty="0" err="1">
                <a:solidFill>
                  <a:schemeClr val="bg1"/>
                </a:solidFill>
              </a:rPr>
              <a:t>might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include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intensity</a:t>
            </a:r>
            <a:r>
              <a:rPr lang="fr-FR" altLang="it-IT" sz="1600" i="0" dirty="0">
                <a:solidFill>
                  <a:schemeClr val="bg1"/>
                </a:solidFill>
              </a:rPr>
              <a:t> of the stop </a:t>
            </a:r>
            <a:r>
              <a:rPr lang="fr-FR" altLang="it-IT" sz="1600" i="0" dirty="0" err="1">
                <a:solidFill>
                  <a:schemeClr val="bg1"/>
                </a:solidFill>
              </a:rPr>
              <a:t>burst</a:t>
            </a:r>
            <a:r>
              <a:rPr lang="fr-FR" altLang="it-IT" sz="1600" i="0" dirty="0">
                <a:solidFill>
                  <a:schemeClr val="bg1"/>
                </a:solidFill>
              </a:rPr>
              <a:t>, rate of formant transitions, </a:t>
            </a:r>
            <a:r>
              <a:rPr lang="fr-FR" altLang="it-IT" sz="1600" i="0" dirty="0" err="1">
                <a:solidFill>
                  <a:schemeClr val="bg1"/>
                </a:solidFill>
              </a:rPr>
              <a:t>fundamental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frequency</a:t>
            </a:r>
            <a:r>
              <a:rPr lang="fr-FR" altLang="it-IT" sz="1600" i="0" dirty="0">
                <a:solidFill>
                  <a:schemeClr val="bg1"/>
                </a:solidFill>
              </a:rPr>
              <a:t> perturbations, and relative amplitude of the </a:t>
            </a:r>
            <a:r>
              <a:rPr lang="fr-FR" altLang="it-IT" sz="1600" i="0" dirty="0" err="1">
                <a:solidFill>
                  <a:schemeClr val="bg1"/>
                </a:solidFill>
              </a:rPr>
              <a:t>following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vowel</a:t>
            </a:r>
            <a:r>
              <a:rPr lang="fr-FR" altLang="it-IT" sz="1600" i="0" dirty="0">
                <a:solidFill>
                  <a:schemeClr val="bg1"/>
                </a:solidFill>
              </a:rPr>
              <a:t>" (</a:t>
            </a:r>
            <a:r>
              <a:rPr lang="en-GB" altLang="it-IT" sz="1600" i="0" dirty="0" err="1">
                <a:solidFill>
                  <a:schemeClr val="bg1"/>
                </a:solidFill>
              </a:rPr>
              <a:t>Ladefoged</a:t>
            </a:r>
            <a:r>
              <a:rPr lang="en-GB" altLang="it-IT" sz="1600" i="0" dirty="0">
                <a:solidFill>
                  <a:schemeClr val="bg1"/>
                </a:solidFill>
              </a:rPr>
              <a:t> &amp; </a:t>
            </a:r>
            <a:r>
              <a:rPr lang="en-GB" altLang="it-IT" sz="1600" i="0" dirty="0" err="1">
                <a:solidFill>
                  <a:schemeClr val="bg1"/>
                </a:solidFill>
              </a:rPr>
              <a:t>Maddieson</a:t>
            </a:r>
            <a:r>
              <a:rPr lang="en-GB" altLang="it-IT" sz="1600" i="0" dirty="0">
                <a:solidFill>
                  <a:schemeClr val="bg1"/>
                </a:solidFill>
              </a:rPr>
              <a:t> 1996: </a:t>
            </a:r>
            <a:r>
              <a:rPr lang="fr-FR" altLang="it-IT" sz="1600" i="0" dirty="0">
                <a:solidFill>
                  <a:schemeClr val="bg1"/>
                </a:solidFill>
              </a:rPr>
              <a:t>94).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63A3A16-B8AC-434C-B844-CE48374970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03225"/>
            <a:ext cx="8785225" cy="504825"/>
          </a:xfrm>
          <a:noFill/>
          <a:ln/>
        </p:spPr>
        <p:txBody>
          <a:bodyPr/>
          <a:lstStyle/>
          <a:p>
            <a:pPr algn="ctr"/>
            <a:r>
              <a:rPr lang="fr-FR" altLang="it-IT" sz="3200" dirty="0" err="1">
                <a:solidFill>
                  <a:schemeClr val="bg1"/>
                </a:solidFill>
              </a:rPr>
              <a:t>Opposizioni</a:t>
            </a:r>
            <a:r>
              <a:rPr lang="fr-FR" altLang="it-IT" sz="3200" dirty="0">
                <a:solidFill>
                  <a:schemeClr val="bg1"/>
                </a:solidFill>
              </a:rPr>
              <a:t> di </a:t>
            </a:r>
            <a:r>
              <a:rPr lang="fr-FR" altLang="it-IT" sz="3200" dirty="0" err="1">
                <a:solidFill>
                  <a:schemeClr val="bg1"/>
                </a:solidFill>
              </a:rPr>
              <a:t>lunghezza</a:t>
            </a:r>
            <a:r>
              <a:rPr lang="fr-FR" altLang="it-IT" sz="3200" dirty="0">
                <a:solidFill>
                  <a:schemeClr val="bg1"/>
                </a:solidFill>
              </a:rPr>
              <a:t> </a:t>
            </a:r>
            <a:r>
              <a:rPr lang="fr-FR" altLang="it-IT" sz="3200" dirty="0" err="1">
                <a:solidFill>
                  <a:schemeClr val="bg1"/>
                </a:solidFill>
              </a:rPr>
              <a:t>impossibili</a:t>
            </a:r>
            <a:r>
              <a:rPr lang="fr-FR" altLang="it-IT" sz="3200" dirty="0">
                <a:solidFill>
                  <a:schemeClr val="bg1"/>
                </a:solidFill>
              </a:rPr>
              <a:t> per /j/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42E6D41-0AAF-4D31-A04B-2E334D47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39108"/>
            <a:ext cx="3600400" cy="17858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762350-BA86-4473-BF1B-EAFC5FE9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019789"/>
            <a:ext cx="3600400" cy="17810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540BB8-B10E-449A-B2B6-67D6B35D8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888311"/>
            <a:ext cx="3600400" cy="17810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C868AD-E289-41B4-8C6B-5AEABA2F3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3799204"/>
            <a:ext cx="4584589" cy="228010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7D9DBB6-C894-4A9E-8D96-52ACF58D29FB}"/>
              </a:ext>
            </a:extLst>
          </p:cNvPr>
          <p:cNvSpPr/>
          <p:nvPr/>
        </p:nvSpPr>
        <p:spPr>
          <a:xfrm>
            <a:off x="4800903" y="6217567"/>
            <a:ext cx="3406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https://www.lfsag.unito.it/ark/gallipoli2.html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CA67272-2773-486A-8457-03983DFAD5C7}"/>
              </a:ext>
            </a:extLst>
          </p:cNvPr>
          <p:cNvSpPr/>
          <p:nvPr/>
        </p:nvSpPr>
        <p:spPr>
          <a:xfrm>
            <a:off x="4240460" y="1138364"/>
            <a:ext cx="4572000" cy="22831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i="0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Granatiero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(2021: 15),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è comune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in romanesco (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pijjà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‘pigliare’,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fijjo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‘figlio’,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vojja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‘voglia’)... Sebbene da alcuni osteggiata, perché ormai desueta in lingua, la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j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resiste in quasi tutti i dialetti (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vuojje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voglio’,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jèreve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‘erba’,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maravijje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‘meraviglia’,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aju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‘ho’,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…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jurnu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‘giorno’,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fiju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‘figlio’,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…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’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ampìjete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‘lampeggia’,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sapije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‘sapevo’,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jurnète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‘giornata’,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proverbij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‘proverbi,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…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peju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‘peggiore’,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dijunu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TimesNewRomanPS-ItalicMT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TimesNewRomanPSMT"/>
                <a:cs typeface="Times New Roman" panose="02020603050405020304" pitchFamily="18" charset="0"/>
              </a:rPr>
              <a:t>‘digiuno’).</a:t>
            </a:r>
            <a:endParaRPr lang="it-IT" i="0" dirty="0">
              <a:solidFill>
                <a:schemeClr val="bg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800" dirty="0">
              <a:solidFill>
                <a:schemeClr val="bg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Romano (2016): tra le soluzioni grafiche con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‹j›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per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mèju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‘meglio’,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mèiju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mèjiu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107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26BA74F0-03DC-4BA0-9020-2BB8FBA399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200900" cy="576263"/>
          </a:xfrm>
          <a:noFill/>
          <a:ln/>
        </p:spPr>
        <p:txBody>
          <a:bodyPr/>
          <a:lstStyle/>
          <a:p>
            <a:pPr algn="ctr"/>
            <a:r>
              <a:rPr lang="it-IT" altLang="it-IT" sz="3200">
                <a:solidFill>
                  <a:schemeClr val="bg1"/>
                </a:solidFill>
              </a:rPr>
              <a:t>Indici acustici: conclusioni provvisorie</a:t>
            </a: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3139099E-238D-4258-84DD-0DAD89DA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67212"/>
            <a:ext cx="7848600" cy="39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sz="2000" i="0" dirty="0">
                <a:solidFill>
                  <a:schemeClr val="bg1"/>
                </a:solidFill>
              </a:rPr>
              <a:t>Lunghezza </a:t>
            </a:r>
            <a:r>
              <a:rPr lang="it-IT" altLang="it-IT" sz="2000" i="0" dirty="0">
                <a:solidFill>
                  <a:schemeClr val="bg1"/>
                </a:solidFill>
                <a:sym typeface="Symbol" panose="05050102010706020507" pitchFamily="18" charset="2"/>
              </a:rPr>
              <a:t> g</a:t>
            </a:r>
            <a:r>
              <a:rPr lang="it-IT" altLang="it-IT" sz="2000" i="0" dirty="0">
                <a:solidFill>
                  <a:schemeClr val="bg1"/>
                </a:solidFill>
              </a:rPr>
              <a:t>ià esplorata: </a:t>
            </a:r>
            <a:r>
              <a:rPr lang="it-IT" altLang="it-IT" sz="2000" b="1" i="0" dirty="0">
                <a:solidFill>
                  <a:schemeClr val="bg1"/>
                </a:solidFill>
              </a:rPr>
              <a:t>principale responsabile</a:t>
            </a:r>
            <a:r>
              <a:rPr lang="it-IT" altLang="it-IT" sz="2000" i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50000"/>
              </a:lnSpc>
              <a:buFontTx/>
              <a:buChar char="•"/>
            </a:pP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2000" i="0" dirty="0">
                <a:solidFill>
                  <a:schemeClr val="bg1"/>
                </a:solidFill>
              </a:rPr>
              <a:t>Profili di ampiezza </a:t>
            </a:r>
            <a:r>
              <a:rPr lang="it-IT" altLang="it-IT" sz="2000" i="0" dirty="0">
                <a:solidFill>
                  <a:schemeClr val="bg1"/>
                </a:solidFill>
                <a:sym typeface="Symbol" panose="05050102010706020507" pitchFamily="18" charset="2"/>
              </a:rPr>
              <a:t> sommariamente</a:t>
            </a:r>
            <a:r>
              <a:rPr lang="it-IT" altLang="it-IT" sz="2000" i="0" dirty="0">
                <a:solidFill>
                  <a:schemeClr val="bg1"/>
                </a:solidFill>
              </a:rPr>
              <a:t> esplorati: presenti</a:t>
            </a:r>
          </a:p>
          <a:p>
            <a:r>
              <a:rPr lang="it-IT" altLang="it-IT" sz="2000" i="0" dirty="0">
                <a:solidFill>
                  <a:schemeClr val="bg1"/>
                </a:solidFill>
              </a:rPr>
              <a:t>	(</a:t>
            </a:r>
            <a:r>
              <a:rPr lang="it-IT" altLang="it-IT" sz="2000" dirty="0" err="1">
                <a:solidFill>
                  <a:schemeClr val="bg1"/>
                </a:solidFill>
              </a:rPr>
              <a:t>shorter</a:t>
            </a:r>
            <a:r>
              <a:rPr lang="it-IT" altLang="it-IT" sz="2000" dirty="0">
                <a:solidFill>
                  <a:schemeClr val="bg1"/>
                </a:solidFill>
              </a:rPr>
              <a:t> rise time in long </a:t>
            </a:r>
            <a:r>
              <a:rPr lang="it-IT" altLang="it-IT" sz="2000" dirty="0" err="1">
                <a:solidFill>
                  <a:schemeClr val="bg1"/>
                </a:solidFill>
              </a:rPr>
              <a:t>stops</a:t>
            </a:r>
            <a:r>
              <a:rPr lang="it-IT" altLang="it-IT" sz="2000" i="0" dirty="0">
                <a:solidFill>
                  <a:schemeClr val="bg1"/>
                </a:solidFill>
              </a:rPr>
              <a:t>, </a:t>
            </a:r>
            <a:r>
              <a:rPr lang="it-IT" altLang="it-IT" sz="2000" i="0" dirty="0" err="1">
                <a:solidFill>
                  <a:schemeClr val="bg1"/>
                </a:solidFill>
              </a:rPr>
              <a:t>Abramson</a:t>
            </a:r>
            <a:r>
              <a:rPr lang="it-IT" altLang="it-IT" sz="2000" i="0" dirty="0">
                <a:solidFill>
                  <a:schemeClr val="bg1"/>
                </a:solidFill>
              </a:rPr>
              <a:t> 1991, p. 101), </a:t>
            </a:r>
          </a:p>
          <a:p>
            <a:r>
              <a:rPr lang="it-IT" altLang="it-IT" sz="2000" i="0" dirty="0">
                <a:solidFill>
                  <a:schemeClr val="bg1"/>
                </a:solidFill>
              </a:rPr>
              <a:t>	ma resi vani da test di percezione su stimoli artefatti.</a:t>
            </a:r>
          </a:p>
          <a:p>
            <a:pPr>
              <a:lnSpc>
                <a:spcPct val="50000"/>
              </a:lnSpc>
              <a:buFontTx/>
              <a:buChar char="•"/>
            </a:pP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2000" i="0" dirty="0" err="1">
                <a:solidFill>
                  <a:schemeClr val="bg1"/>
                </a:solidFill>
              </a:rPr>
              <a:t>Microvariazioni</a:t>
            </a:r>
            <a:r>
              <a:rPr lang="it-IT" altLang="it-IT" sz="2000" i="0" dirty="0">
                <a:solidFill>
                  <a:schemeClr val="bg1"/>
                </a:solidFill>
              </a:rPr>
              <a:t> di </a:t>
            </a:r>
            <a:r>
              <a:rPr lang="it-IT" altLang="it-IT" sz="2000" dirty="0">
                <a:solidFill>
                  <a:schemeClr val="bg1"/>
                </a:solidFill>
              </a:rPr>
              <a:t>f</a:t>
            </a:r>
            <a:r>
              <a:rPr lang="it-IT" altLang="it-IT" sz="2000" baseline="-25000" dirty="0">
                <a:solidFill>
                  <a:schemeClr val="bg1"/>
                </a:solidFill>
              </a:rPr>
              <a:t>0</a:t>
            </a:r>
            <a:r>
              <a:rPr lang="it-IT" altLang="it-IT" sz="2000" i="0" baseline="-25000" dirty="0">
                <a:solidFill>
                  <a:schemeClr val="bg1"/>
                </a:solidFill>
              </a:rPr>
              <a:t> </a:t>
            </a:r>
            <a:r>
              <a:rPr lang="it-IT" altLang="it-IT" sz="2000" i="0" dirty="0">
                <a:solidFill>
                  <a:schemeClr val="bg1"/>
                </a:solidFill>
                <a:sym typeface="Symbol" panose="05050102010706020507" pitchFamily="18" charset="2"/>
              </a:rPr>
              <a:t> </a:t>
            </a:r>
            <a:r>
              <a:rPr lang="it-IT" altLang="it-IT" sz="2000" i="0" dirty="0">
                <a:solidFill>
                  <a:schemeClr val="bg1"/>
                </a:solidFill>
              </a:rPr>
              <a:t>esplorazione solo informale:</a:t>
            </a:r>
            <a:r>
              <a:rPr lang="it-IT" altLang="it-IT" sz="2000" dirty="0">
                <a:solidFill>
                  <a:schemeClr val="bg1"/>
                </a:solidFill>
              </a:rPr>
              <a:t> </a:t>
            </a:r>
          </a:p>
          <a:p>
            <a:r>
              <a:rPr lang="it-IT" altLang="it-IT" sz="2000" dirty="0">
                <a:solidFill>
                  <a:schemeClr val="bg1"/>
                </a:solidFill>
              </a:rPr>
              <a:t>	poco promettenti.</a:t>
            </a: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  <a:buFontTx/>
              <a:buChar char="•"/>
            </a:pPr>
            <a:endParaRPr lang="it-IT" altLang="it-IT" sz="2000" i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it-IT" altLang="it-IT" sz="2000" i="0" dirty="0">
                <a:solidFill>
                  <a:schemeClr val="bg1"/>
                </a:solidFill>
              </a:rPr>
              <a:t>Velocità di transizione delle formanti 	</a:t>
            </a:r>
          </a:p>
          <a:p>
            <a:r>
              <a:rPr lang="it-IT" altLang="it-IT" sz="2000" i="0" dirty="0">
                <a:solidFill>
                  <a:schemeClr val="bg1"/>
                </a:solidFill>
                <a:sym typeface="Symbol" panose="05050102010706020507" pitchFamily="18" charset="2"/>
              </a:rPr>
              <a:t>	 non ancora</a:t>
            </a:r>
            <a:r>
              <a:rPr lang="it-IT" altLang="it-IT" sz="2000" i="0" dirty="0">
                <a:solidFill>
                  <a:schemeClr val="bg1"/>
                </a:solidFill>
              </a:rPr>
              <a:t> esplorata: forse </a:t>
            </a:r>
            <a:r>
              <a:rPr lang="it-IT" altLang="it-IT" sz="2000" i="0" dirty="0" err="1">
                <a:solidFill>
                  <a:schemeClr val="bg1"/>
                </a:solidFill>
              </a:rPr>
              <a:t>idiofonica</a:t>
            </a:r>
            <a:r>
              <a:rPr lang="it-IT" altLang="it-IT" sz="2000" i="0" dirty="0">
                <a:solidFill>
                  <a:schemeClr val="bg1"/>
                </a:solidFill>
              </a:rPr>
              <a:t>.</a:t>
            </a:r>
          </a:p>
          <a:p>
            <a:endParaRPr lang="it-IT" altLang="it-IT" sz="2000" i="0" dirty="0">
              <a:solidFill>
                <a:schemeClr val="bg1"/>
              </a:solidFill>
            </a:endParaRPr>
          </a:p>
          <a:p>
            <a:r>
              <a:rPr kumimoji="0" lang="it-IT" altLang="it-IT" sz="2000" dirty="0">
                <a:solidFill>
                  <a:schemeClr val="bg1"/>
                </a:solidFill>
                <a:highlight>
                  <a:srgbClr val="FFFF00"/>
                </a:highlight>
              </a:rPr>
              <a:t>Non-</a:t>
            </a:r>
            <a:r>
              <a:rPr kumimoji="0" lang="it-IT" altLang="it-IT" sz="2000" dirty="0" err="1">
                <a:solidFill>
                  <a:schemeClr val="bg1"/>
                </a:solidFill>
                <a:highlight>
                  <a:srgbClr val="FFFF00"/>
                </a:highlight>
              </a:rPr>
              <a:t>durational</a:t>
            </a:r>
            <a:r>
              <a:rPr kumimoji="0" lang="it-IT" altLang="it-IT" sz="2000" dirty="0">
                <a:solidFill>
                  <a:schemeClr val="bg1"/>
                </a:solidFill>
                <a:highlight>
                  <a:srgbClr val="FFFF00"/>
                </a:highlight>
              </a:rPr>
              <a:t> (</a:t>
            </a:r>
            <a:r>
              <a:rPr kumimoji="0" lang="it-IT" altLang="it-IT" sz="2000" dirty="0" err="1">
                <a:solidFill>
                  <a:schemeClr val="bg1"/>
                </a:solidFill>
                <a:highlight>
                  <a:srgbClr val="FFFF00"/>
                </a:highlight>
              </a:rPr>
              <a:t>articulatory</a:t>
            </a:r>
            <a:r>
              <a:rPr kumimoji="0" lang="it-IT" altLang="it-IT" sz="2000" dirty="0">
                <a:solidFill>
                  <a:schemeClr val="bg1"/>
                </a:solidFill>
                <a:highlight>
                  <a:srgbClr val="FFFF00"/>
                </a:highlight>
              </a:rPr>
              <a:t>) </a:t>
            </a:r>
            <a:r>
              <a:rPr kumimoji="0" lang="it-IT" altLang="it-IT" sz="2000" dirty="0" err="1">
                <a:solidFill>
                  <a:schemeClr val="bg1"/>
                </a:solidFill>
                <a:highlight>
                  <a:srgbClr val="FFFF00"/>
                </a:highlight>
              </a:rPr>
              <a:t>indices</a:t>
            </a:r>
            <a:r>
              <a:rPr kumimoji="0" lang="it-IT" altLang="it-IT" sz="20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kumimoji="0" lang="it-IT" altLang="it-IT" sz="2000" i="0" dirty="0">
                <a:solidFill>
                  <a:schemeClr val="bg1"/>
                </a:solidFill>
                <a:highlight>
                  <a:srgbClr val="FFFF00"/>
                </a:highlight>
              </a:rPr>
              <a:t>(</a:t>
            </a:r>
            <a:r>
              <a:rPr kumimoji="0" lang="it-IT" altLang="it-IT" sz="2000" i="0" dirty="0" err="1">
                <a:solidFill>
                  <a:schemeClr val="bg1"/>
                </a:solidFill>
                <a:highlight>
                  <a:srgbClr val="FFFF00"/>
                </a:highlight>
              </a:rPr>
              <a:t>Payne</a:t>
            </a:r>
            <a:r>
              <a:rPr kumimoji="0" lang="it-IT" altLang="it-IT" sz="2000" i="0" dirty="0">
                <a:solidFill>
                  <a:schemeClr val="bg1"/>
                </a:solidFill>
                <a:highlight>
                  <a:srgbClr val="FFFF00"/>
                </a:highlight>
              </a:rPr>
              <a:t> 2006)</a:t>
            </a:r>
            <a:endParaRPr lang="it-IT" altLang="it-IT" sz="2000" i="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en-US" altLang="it-IT" sz="20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26BA74F0-03DC-4BA0-9020-2BB8FBA399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908720"/>
            <a:ext cx="7200900" cy="576263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Indici acustici spettrali 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3200" dirty="0">
                <a:solidFill>
                  <a:schemeClr val="bg1"/>
                </a:solidFill>
              </a:rPr>
              <a:t>(non temporali)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7CB4B7-286F-438E-9A1A-26AF0968D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2" y="2060848"/>
            <a:ext cx="8316416" cy="42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0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C59C45D6-A901-4027-AE60-6435E9BBA3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207375" cy="431800"/>
          </a:xfrm>
          <a:noFill/>
          <a:ln/>
        </p:spPr>
        <p:txBody>
          <a:bodyPr/>
          <a:lstStyle/>
          <a:p>
            <a:pPr algn="ctr"/>
            <a:r>
              <a:rPr lang="it-IT" altLang="it-IT" sz="3200">
                <a:solidFill>
                  <a:schemeClr val="bg1"/>
                </a:solidFill>
              </a:rPr>
              <a:t>Durate delle fasi in diverse condizioni iniziali</a:t>
            </a:r>
          </a:p>
        </p:txBody>
      </p:sp>
      <p:graphicFrame>
        <p:nvGraphicFramePr>
          <p:cNvPr id="153607" name="Object 7">
            <a:extLst>
              <a:ext uri="{FF2B5EF4-FFF2-40B4-BE49-F238E27FC236}">
                <a16:creationId xmlns:a16="http://schemas.microsoft.com/office/drawing/2014/main" id="{331756B3-6FE4-4B5A-BA8D-D4A2D6FF9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833438"/>
          <a:ext cx="4556125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3" name="Paint Shop Pro Image" r:id="rId4" imgW="4556098" imgH="2946341" progId="PaintShopPro">
                  <p:embed/>
                </p:oleObj>
              </mc:Choice>
              <mc:Fallback>
                <p:oleObj name="Paint Shop Pro Image" r:id="rId4" imgW="4556098" imgH="2946341" progId="PaintShopPro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833438"/>
                        <a:ext cx="4556125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>
            <a:extLst>
              <a:ext uri="{FF2B5EF4-FFF2-40B4-BE49-F238E27FC236}">
                <a16:creationId xmlns:a16="http://schemas.microsoft.com/office/drawing/2014/main" id="{545214E9-3D0E-49A7-877A-A2E150427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2950" y="833438"/>
          <a:ext cx="45561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4" name="Paint Shop Pro Image" r:id="rId6" imgW="4556098" imgH="2956098" progId="PaintShopPro">
                  <p:embed/>
                </p:oleObj>
              </mc:Choice>
              <mc:Fallback>
                <p:oleObj name="Paint Shop Pro Image" r:id="rId6" imgW="4556098" imgH="2956098" progId="PaintShopPro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833438"/>
                        <a:ext cx="4556125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9">
            <a:extLst>
              <a:ext uri="{FF2B5EF4-FFF2-40B4-BE49-F238E27FC236}">
                <a16:creationId xmlns:a16="http://schemas.microsoft.com/office/drawing/2014/main" id="{B6541F48-FE4B-44E0-8FD5-1580D728E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3786188"/>
          <a:ext cx="45561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5" name="Paint Shop Pro Image" r:id="rId8" imgW="4556098" imgH="2956098" progId="PaintShopPro">
                  <p:embed/>
                </p:oleObj>
              </mc:Choice>
              <mc:Fallback>
                <p:oleObj name="Paint Shop Pro Image" r:id="rId8" imgW="4556098" imgH="2956098" progId="PaintShopPr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786188"/>
                        <a:ext cx="4556125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>
            <a:extLst>
              <a:ext uri="{FF2B5EF4-FFF2-40B4-BE49-F238E27FC236}">
                <a16:creationId xmlns:a16="http://schemas.microsoft.com/office/drawing/2014/main" id="{6F552FC3-0E1C-4026-B9D7-2A58FF444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2950" y="3786188"/>
          <a:ext cx="4556125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6" name="Paint Shop Pro Image" r:id="rId10" imgW="4556098" imgH="2946341" progId="PaintShopPro">
                  <p:embed/>
                </p:oleObj>
              </mc:Choice>
              <mc:Fallback>
                <p:oleObj name="Paint Shop Pro Image" r:id="rId10" imgW="4556098" imgH="2946341" progId="PaintShopPro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3786188"/>
                        <a:ext cx="4556125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EFA3FEC6-8B92-43E0-BD4B-B4E0FE30AB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693738"/>
            <a:ext cx="8497888" cy="503237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Durate parziali. 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chemeClr val="bg1"/>
                </a:solidFill>
              </a:rPr>
              <a:t>Occlusiva bilabiale sorda scempia-geminata </a:t>
            </a:r>
          </a:p>
        </p:txBody>
      </p:sp>
      <p:pic>
        <p:nvPicPr>
          <p:cNvPr id="3" name="Immagine 2" descr="p_">
            <a:extLst>
              <a:ext uri="{FF2B5EF4-FFF2-40B4-BE49-F238E27FC236}">
                <a16:creationId xmlns:a16="http://schemas.microsoft.com/office/drawing/2014/main" id="{CE0284FC-4268-4326-B743-7DF32CB009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83375" cy="48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12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EFA3FEC6-8B92-43E0-BD4B-B4E0FE30AB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693738"/>
            <a:ext cx="8497888" cy="503237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Durate parziali. 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chemeClr val="bg1"/>
                </a:solidFill>
              </a:rPr>
              <a:t>Occlusiva </a:t>
            </a:r>
            <a:r>
              <a:rPr lang="it-IT" altLang="it-IT" sz="2800" dirty="0" err="1">
                <a:solidFill>
                  <a:schemeClr val="bg1"/>
                </a:solidFill>
              </a:rPr>
              <a:t>alveodentale</a:t>
            </a:r>
            <a:r>
              <a:rPr lang="it-IT" altLang="it-IT" sz="2800" dirty="0">
                <a:solidFill>
                  <a:schemeClr val="bg1"/>
                </a:solidFill>
              </a:rPr>
              <a:t> sorda scempia-geminata </a:t>
            </a:r>
          </a:p>
        </p:txBody>
      </p:sp>
      <p:pic>
        <p:nvPicPr>
          <p:cNvPr id="4" name="Immagine 3" descr="t_">
            <a:extLst>
              <a:ext uri="{FF2B5EF4-FFF2-40B4-BE49-F238E27FC236}">
                <a16:creationId xmlns:a16="http://schemas.microsoft.com/office/drawing/2014/main" id="{F09F6C47-0089-467D-9CBC-A993900B64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13" y="1556792"/>
            <a:ext cx="7283374" cy="488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295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EFA3FEC6-8B92-43E0-BD4B-B4E0FE30AB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693738"/>
            <a:ext cx="8497888" cy="503237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Durate parziali. 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chemeClr val="bg1"/>
                </a:solidFill>
              </a:rPr>
              <a:t>Occlusiva velare sorda scempia-geminata</a:t>
            </a:r>
          </a:p>
        </p:txBody>
      </p:sp>
      <p:pic>
        <p:nvPicPr>
          <p:cNvPr id="5" name="Immagine 4" descr="k_">
            <a:extLst>
              <a:ext uri="{FF2B5EF4-FFF2-40B4-BE49-F238E27FC236}">
                <a16:creationId xmlns:a16="http://schemas.microsoft.com/office/drawing/2014/main" id="{68BDA763-5CEA-4D5B-83D0-1BEC318CAD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13" y="1628800"/>
            <a:ext cx="7283374" cy="485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8064896" cy="576263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Introduzione – Da dove vengono?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36739"/>
            <a:ext cx="8640960" cy="352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sz="2000" i="0" dirty="0">
                <a:solidFill>
                  <a:schemeClr val="bg1"/>
                </a:solidFill>
              </a:rPr>
              <a:t>[</a:t>
            </a:r>
            <a:r>
              <a:rPr lang="fr-FR" altLang="it-IT" sz="2000" dirty="0" err="1">
                <a:solidFill>
                  <a:schemeClr val="bg1"/>
                </a:solidFill>
              </a:rPr>
              <a:t>Skr</a:t>
            </a:r>
            <a:r>
              <a:rPr lang="fr-FR" altLang="it-IT" sz="2000" i="0" dirty="0">
                <a:solidFill>
                  <a:schemeClr val="bg1"/>
                </a:solidFill>
              </a:rPr>
              <a:t> v. </a:t>
            </a:r>
            <a:r>
              <a:rPr lang="fr-FR" altLang="it-IT" sz="2000" i="0" dirty="0" err="1">
                <a:solidFill>
                  <a:schemeClr val="bg1"/>
                </a:solidFill>
              </a:rPr>
              <a:t>Calabrese</a:t>
            </a:r>
            <a:r>
              <a:rPr lang="fr-FR" altLang="it-IT" sz="2000" i="0" dirty="0">
                <a:solidFill>
                  <a:schemeClr val="bg1"/>
                </a:solidFill>
              </a:rPr>
              <a:t> 2009]</a:t>
            </a:r>
          </a:p>
          <a:p>
            <a:pPr indent="0"/>
            <a:endParaRPr lang="it-IT" altLang="it-IT" sz="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kumimoji="0" lang="it-IT" altLang="it-IT" sz="2000" dirty="0">
                <a:solidFill>
                  <a:schemeClr val="bg1"/>
                </a:solidFill>
              </a:rPr>
              <a:t> Greco </a:t>
            </a:r>
            <a:r>
              <a:rPr kumimoji="0" lang="it-IT" altLang="it-IT" sz="2000" i="0" dirty="0">
                <a:solidFill>
                  <a:schemeClr val="bg1"/>
                </a:solidFill>
              </a:rPr>
              <a:t>– allungamenti di compenso (Pisani 1947:56, </a:t>
            </a:r>
            <a:r>
              <a:rPr kumimoji="0" lang="it-IT" altLang="it-IT" sz="2000" i="0" dirty="0" err="1">
                <a:solidFill>
                  <a:schemeClr val="bg1"/>
                </a:solidFill>
              </a:rPr>
              <a:t>Batisti</a:t>
            </a:r>
            <a:r>
              <a:rPr kumimoji="0" lang="it-IT" altLang="it-IT" sz="2000" i="0" dirty="0">
                <a:solidFill>
                  <a:schemeClr val="bg1"/>
                </a:solidFill>
              </a:rPr>
              <a:t> 2014) </a:t>
            </a:r>
          </a:p>
          <a:p>
            <a:pPr indent="0"/>
            <a:endParaRPr lang="it-IT" altLang="it-IT" sz="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dirty="0">
                <a:solidFill>
                  <a:schemeClr val="bg1"/>
                </a:solidFill>
              </a:rPr>
              <a:t> Latino</a:t>
            </a:r>
            <a:r>
              <a:rPr lang="fr-FR" altLang="it-IT" sz="2000" i="0" dirty="0">
                <a:solidFill>
                  <a:schemeClr val="bg1"/>
                </a:solidFill>
              </a:rPr>
              <a:t> – </a:t>
            </a:r>
            <a:r>
              <a:rPr lang="fr-FR" altLang="it-IT" sz="2000" i="0" dirty="0" err="1">
                <a:solidFill>
                  <a:schemeClr val="bg1"/>
                </a:solidFill>
              </a:rPr>
              <a:t>assimilazione</a:t>
            </a:r>
            <a:r>
              <a:rPr lang="fr-FR" altLang="it-IT" sz="2000" i="0" dirty="0">
                <a:solidFill>
                  <a:schemeClr val="bg1"/>
                </a:solidFill>
              </a:rPr>
              <a:t> (</a:t>
            </a:r>
            <a:r>
              <a:rPr lang="fr-FR" altLang="it-IT" sz="2000" i="0" dirty="0" err="1">
                <a:solidFill>
                  <a:schemeClr val="bg1"/>
                </a:solidFill>
              </a:rPr>
              <a:t>Giannini</a:t>
            </a:r>
            <a:r>
              <a:rPr lang="fr-FR" altLang="it-IT" sz="2000" i="0" dirty="0">
                <a:solidFill>
                  <a:schemeClr val="bg1"/>
                </a:solidFill>
              </a:rPr>
              <a:t> &amp; Marotta 1989) </a:t>
            </a:r>
          </a:p>
          <a:p>
            <a:pPr indent="0"/>
            <a:r>
              <a:rPr lang="fr-FR" altLang="it-IT" sz="1500" i="0" dirty="0" err="1">
                <a:solidFill>
                  <a:schemeClr val="bg1"/>
                </a:solidFill>
              </a:rPr>
              <a:t>Devoto</a:t>
            </a:r>
            <a:r>
              <a:rPr lang="fr-FR" altLang="it-IT" sz="1500" i="0" dirty="0">
                <a:solidFill>
                  <a:schemeClr val="bg1"/>
                </a:solidFill>
              </a:rPr>
              <a:t> (1974: 89, 103): </a:t>
            </a:r>
            <a:r>
              <a:rPr lang="fr-FR" altLang="it-IT" sz="1500" dirty="0" err="1">
                <a:solidFill>
                  <a:schemeClr val="bg1"/>
                </a:solidFill>
              </a:rPr>
              <a:t>obcaido</a:t>
            </a:r>
            <a:r>
              <a:rPr lang="fr-FR" altLang="it-IT" sz="1500" i="0" dirty="0">
                <a:solidFill>
                  <a:schemeClr val="bg1"/>
                </a:solidFill>
              </a:rPr>
              <a:t> &gt; </a:t>
            </a:r>
            <a:r>
              <a:rPr lang="fr-FR" altLang="it-IT" sz="1500" i="0" cap="small" dirty="0" err="1">
                <a:solidFill>
                  <a:schemeClr val="bg1"/>
                </a:solidFill>
              </a:rPr>
              <a:t>occido</a:t>
            </a:r>
            <a:r>
              <a:rPr lang="fr-FR" altLang="it-IT" sz="1500" i="0" dirty="0">
                <a:solidFill>
                  <a:schemeClr val="bg1"/>
                </a:solidFill>
              </a:rPr>
              <a:t>, </a:t>
            </a:r>
            <a:r>
              <a:rPr lang="fr-FR" altLang="it-IT" sz="1500" dirty="0" err="1">
                <a:solidFill>
                  <a:schemeClr val="bg1"/>
                </a:solidFill>
              </a:rPr>
              <a:t>disfero</a:t>
            </a:r>
            <a:r>
              <a:rPr lang="fr-FR" altLang="it-IT" sz="1500" i="0" dirty="0">
                <a:solidFill>
                  <a:schemeClr val="bg1"/>
                </a:solidFill>
              </a:rPr>
              <a:t> &gt; </a:t>
            </a:r>
            <a:r>
              <a:rPr lang="fr-FR" altLang="it-IT" sz="1500" i="0" cap="small" dirty="0" err="1">
                <a:solidFill>
                  <a:schemeClr val="bg1"/>
                </a:solidFill>
              </a:rPr>
              <a:t>differo</a:t>
            </a:r>
            <a:r>
              <a:rPr lang="fr-FR" altLang="it-IT" sz="1500" i="0" dirty="0">
                <a:solidFill>
                  <a:schemeClr val="bg1"/>
                </a:solidFill>
              </a:rPr>
              <a:t>, </a:t>
            </a:r>
            <a:r>
              <a:rPr lang="fr-FR" altLang="it-IT" sz="1500" dirty="0" err="1">
                <a:solidFill>
                  <a:schemeClr val="bg1"/>
                </a:solidFill>
              </a:rPr>
              <a:t>atnos</a:t>
            </a:r>
            <a:r>
              <a:rPr lang="fr-FR" altLang="it-IT" sz="1500" i="0" dirty="0">
                <a:solidFill>
                  <a:schemeClr val="bg1"/>
                </a:solidFill>
              </a:rPr>
              <a:t> &gt; </a:t>
            </a:r>
            <a:r>
              <a:rPr lang="fr-FR" altLang="it-IT" sz="1500" i="0" cap="small" dirty="0">
                <a:solidFill>
                  <a:schemeClr val="bg1"/>
                </a:solidFill>
              </a:rPr>
              <a:t>annus</a:t>
            </a:r>
            <a:r>
              <a:rPr lang="fr-FR" altLang="it-IT" sz="1500" i="0" dirty="0">
                <a:solidFill>
                  <a:schemeClr val="bg1"/>
                </a:solidFill>
              </a:rPr>
              <a:t>, </a:t>
            </a:r>
            <a:r>
              <a:rPr lang="fr-FR" altLang="it-IT" sz="1500" dirty="0" err="1">
                <a:solidFill>
                  <a:schemeClr val="bg1"/>
                </a:solidFill>
              </a:rPr>
              <a:t>coronla</a:t>
            </a:r>
            <a:r>
              <a:rPr lang="fr-FR" altLang="it-IT" sz="1500" i="0" dirty="0">
                <a:solidFill>
                  <a:schemeClr val="bg1"/>
                </a:solidFill>
              </a:rPr>
              <a:t> &gt; </a:t>
            </a:r>
            <a:r>
              <a:rPr lang="fr-FR" altLang="it-IT" sz="1500" i="0" cap="small" dirty="0" err="1">
                <a:solidFill>
                  <a:schemeClr val="bg1"/>
                </a:solidFill>
              </a:rPr>
              <a:t>corolla</a:t>
            </a:r>
            <a:r>
              <a:rPr lang="fr-FR" altLang="it-IT" sz="1500" i="0" cap="small" dirty="0">
                <a:solidFill>
                  <a:schemeClr val="bg1"/>
                </a:solidFill>
              </a:rPr>
              <a:t>…</a:t>
            </a:r>
          </a:p>
          <a:p>
            <a:pPr indent="0"/>
            <a:endParaRPr lang="fr-FR" altLang="it-IT" sz="800" i="0" dirty="0">
              <a:solidFill>
                <a:schemeClr val="bg1"/>
              </a:solidFill>
            </a:endParaRPr>
          </a:p>
          <a:p>
            <a:pPr indent="0"/>
            <a:r>
              <a:rPr lang="fr-FR" altLang="it-IT" sz="1800" i="0" dirty="0">
                <a:solidFill>
                  <a:schemeClr val="bg1"/>
                </a:solidFill>
              </a:rPr>
              <a:t>«La </a:t>
            </a:r>
            <a:r>
              <a:rPr lang="fr-FR" altLang="it-IT" sz="1800" i="0" dirty="0" err="1">
                <a:solidFill>
                  <a:schemeClr val="bg1"/>
                </a:solidFill>
              </a:rPr>
              <a:t>segnalazione</a:t>
            </a:r>
            <a:r>
              <a:rPr lang="fr-FR" altLang="it-IT" sz="1800" i="0" dirty="0">
                <a:solidFill>
                  <a:schemeClr val="bg1"/>
                </a:solidFill>
              </a:rPr>
              <a:t> delle </a:t>
            </a:r>
            <a:r>
              <a:rPr lang="fr-FR" altLang="it-IT" sz="1800" i="0" dirty="0" err="1">
                <a:solidFill>
                  <a:schemeClr val="bg1"/>
                </a:solidFill>
              </a:rPr>
              <a:t>consonanti</a:t>
            </a:r>
            <a:r>
              <a:rPr lang="fr-FR" altLang="it-IT" sz="1800" i="0" dirty="0">
                <a:solidFill>
                  <a:schemeClr val="bg1"/>
                </a:solidFill>
              </a:rPr>
              <a:t> </a:t>
            </a:r>
            <a:r>
              <a:rPr lang="fr-FR" altLang="it-IT" sz="1800" i="0" dirty="0" err="1">
                <a:solidFill>
                  <a:schemeClr val="bg1"/>
                </a:solidFill>
              </a:rPr>
              <a:t>geminate</a:t>
            </a:r>
            <a:r>
              <a:rPr lang="fr-FR" altLang="it-IT" sz="1800" i="0" dirty="0">
                <a:solidFill>
                  <a:schemeClr val="bg1"/>
                </a:solidFill>
              </a:rPr>
              <a:t> </a:t>
            </a:r>
            <a:r>
              <a:rPr lang="fr-FR" altLang="it-IT" sz="1800" i="0" dirty="0" err="1">
                <a:solidFill>
                  <a:schemeClr val="bg1"/>
                </a:solidFill>
              </a:rPr>
              <a:t>comincia</a:t>
            </a:r>
            <a:r>
              <a:rPr lang="fr-FR" altLang="it-IT" sz="1800" i="0" dirty="0">
                <a:solidFill>
                  <a:schemeClr val="bg1"/>
                </a:solidFill>
              </a:rPr>
              <a:t> alla fine </a:t>
            </a:r>
            <a:r>
              <a:rPr lang="fr-FR" altLang="it-IT" sz="1800" i="0" dirty="0" err="1">
                <a:solidFill>
                  <a:schemeClr val="bg1"/>
                </a:solidFill>
              </a:rPr>
              <a:t>del</a:t>
            </a:r>
            <a:r>
              <a:rPr lang="fr-FR" altLang="it-IT" sz="1800" i="0" dirty="0">
                <a:solidFill>
                  <a:schemeClr val="bg1"/>
                </a:solidFill>
              </a:rPr>
              <a:t> III sec., </a:t>
            </a:r>
            <a:r>
              <a:rPr lang="fr-FR" altLang="it-IT" sz="1800" i="0" dirty="0" err="1">
                <a:solidFill>
                  <a:schemeClr val="bg1"/>
                </a:solidFill>
              </a:rPr>
              <a:t>secondo</a:t>
            </a:r>
            <a:r>
              <a:rPr lang="fr-FR" altLang="it-IT" sz="1800" i="0" dirty="0">
                <a:solidFill>
                  <a:schemeClr val="bg1"/>
                </a:solidFill>
              </a:rPr>
              <a:t> </a:t>
            </a:r>
            <a:r>
              <a:rPr lang="fr-FR" altLang="it-IT" sz="1800" i="0" dirty="0" err="1">
                <a:solidFill>
                  <a:schemeClr val="bg1"/>
                </a:solidFill>
              </a:rPr>
              <a:t>Festo</a:t>
            </a:r>
            <a:r>
              <a:rPr lang="fr-FR" altLang="it-IT" sz="1800" i="0" dirty="0">
                <a:solidFill>
                  <a:schemeClr val="bg1"/>
                </a:solidFill>
              </a:rPr>
              <a:t>, </a:t>
            </a:r>
            <a:r>
              <a:rPr lang="fr-FR" altLang="it-IT" sz="1800" i="0" dirty="0" err="1">
                <a:solidFill>
                  <a:schemeClr val="bg1"/>
                </a:solidFill>
              </a:rPr>
              <a:t>proposta</a:t>
            </a:r>
            <a:r>
              <a:rPr lang="fr-FR" altLang="it-IT" sz="1800" i="0" dirty="0">
                <a:solidFill>
                  <a:schemeClr val="bg1"/>
                </a:solidFill>
              </a:rPr>
              <a:t> da Ennio» (</a:t>
            </a:r>
            <a:r>
              <a:rPr lang="fr-FR" altLang="it-IT" sz="1800" i="0" dirty="0" err="1">
                <a:solidFill>
                  <a:schemeClr val="bg1"/>
                </a:solidFill>
              </a:rPr>
              <a:t>Devoto</a:t>
            </a:r>
            <a:r>
              <a:rPr lang="fr-FR" altLang="it-IT" sz="1800" i="0" dirty="0">
                <a:solidFill>
                  <a:schemeClr val="bg1"/>
                </a:solidFill>
              </a:rPr>
              <a:t> (1974: 103)</a:t>
            </a:r>
          </a:p>
          <a:p>
            <a:pPr indent="0"/>
            <a:endParaRPr lang="fr-FR" altLang="it-IT" sz="800" i="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it-IT" sz="1600" i="0" dirty="0" err="1">
                <a:solidFill>
                  <a:schemeClr val="bg1"/>
                </a:solidFill>
              </a:rPr>
              <a:t>Giustificazione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indeuropea</a:t>
            </a:r>
            <a:r>
              <a:rPr lang="fr-FR" altLang="it-IT" sz="1600" i="0" dirty="0">
                <a:solidFill>
                  <a:schemeClr val="bg1"/>
                </a:solidFill>
              </a:rPr>
              <a:t> in </a:t>
            </a:r>
            <a:r>
              <a:rPr lang="fr-FR" altLang="it-IT" sz="1600" i="0" dirty="0" err="1">
                <a:solidFill>
                  <a:schemeClr val="bg1"/>
                </a:solidFill>
              </a:rPr>
              <a:t>connessione</a:t>
            </a:r>
            <a:r>
              <a:rPr lang="fr-FR" altLang="it-IT" sz="1600" i="0" dirty="0">
                <a:solidFill>
                  <a:schemeClr val="bg1"/>
                </a:solidFill>
              </a:rPr>
              <a:t> con il </a:t>
            </a:r>
            <a:r>
              <a:rPr lang="fr-FR" altLang="it-IT" sz="1600" i="0" dirty="0" err="1">
                <a:solidFill>
                  <a:schemeClr val="bg1"/>
                </a:solidFill>
              </a:rPr>
              <a:t>grado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semiridotto</a:t>
            </a:r>
            <a:r>
              <a:rPr lang="fr-FR" altLang="it-IT" sz="1600" i="0" dirty="0">
                <a:solidFill>
                  <a:schemeClr val="bg1"/>
                </a:solidFill>
              </a:rPr>
              <a:t> delle </a:t>
            </a:r>
            <a:r>
              <a:rPr lang="fr-FR" altLang="it-IT" sz="1600" i="0" dirty="0" err="1">
                <a:solidFill>
                  <a:schemeClr val="bg1"/>
                </a:solidFill>
              </a:rPr>
              <a:t>radici</a:t>
            </a:r>
            <a:r>
              <a:rPr lang="fr-FR" altLang="it-IT" sz="1600" i="0" dirty="0">
                <a:solidFill>
                  <a:schemeClr val="bg1"/>
                </a:solidFill>
              </a:rPr>
              <a:t> in A, di </a:t>
            </a:r>
            <a:r>
              <a:rPr lang="fr-FR" altLang="it-IT" sz="1600" i="0" dirty="0" err="1">
                <a:solidFill>
                  <a:schemeClr val="bg1"/>
                </a:solidFill>
              </a:rPr>
              <a:t>fronte</a:t>
            </a:r>
            <a:r>
              <a:rPr lang="fr-FR" altLang="it-IT" sz="1600" i="0" dirty="0">
                <a:solidFill>
                  <a:schemeClr val="bg1"/>
                </a:solidFill>
              </a:rPr>
              <a:t> al </a:t>
            </a:r>
            <a:r>
              <a:rPr lang="fr-FR" altLang="it-IT" sz="1600" i="0" dirty="0" err="1">
                <a:solidFill>
                  <a:schemeClr val="bg1"/>
                </a:solidFill>
              </a:rPr>
              <a:t>grado</a:t>
            </a:r>
            <a:r>
              <a:rPr lang="fr-FR" altLang="it-IT" sz="1600" i="0" dirty="0">
                <a:solidFill>
                  <a:schemeClr val="bg1"/>
                </a:solidFill>
              </a:rPr>
              <a:t> E delle </a:t>
            </a:r>
            <a:r>
              <a:rPr lang="fr-FR" altLang="it-IT" sz="1600" i="0" dirty="0" err="1">
                <a:solidFill>
                  <a:schemeClr val="bg1"/>
                </a:solidFill>
              </a:rPr>
              <a:t>altre</a:t>
            </a:r>
            <a:r>
              <a:rPr lang="fr-FR" altLang="it-IT" sz="1600" i="0" dirty="0">
                <a:solidFill>
                  <a:schemeClr val="bg1"/>
                </a:solidFill>
              </a:rPr>
              <a:t> lingue </a:t>
            </a:r>
            <a:r>
              <a:rPr lang="fr-FR" altLang="it-IT" sz="1600" i="0" dirty="0" err="1">
                <a:solidFill>
                  <a:schemeClr val="bg1"/>
                </a:solidFill>
              </a:rPr>
              <a:t>ie</a:t>
            </a:r>
            <a:r>
              <a:rPr lang="fr-FR" altLang="it-IT" sz="1600" i="0" dirty="0">
                <a:solidFill>
                  <a:schemeClr val="bg1"/>
                </a:solidFill>
              </a:rPr>
              <a:t> (</a:t>
            </a:r>
            <a:r>
              <a:rPr lang="fr-FR" altLang="it-IT" sz="1600" i="0" cap="small" dirty="0" err="1">
                <a:solidFill>
                  <a:schemeClr val="bg1"/>
                </a:solidFill>
              </a:rPr>
              <a:t>litteras</a:t>
            </a:r>
            <a:r>
              <a:rPr lang="fr-FR" altLang="it-IT" sz="1600" i="0" dirty="0">
                <a:solidFill>
                  <a:schemeClr val="bg1"/>
                </a:solidFill>
              </a:rPr>
              <a:t> &lt; </a:t>
            </a:r>
            <a:r>
              <a:rPr lang="fr-FR" altLang="it-IT" sz="1600" dirty="0" err="1">
                <a:solidFill>
                  <a:schemeClr val="bg1"/>
                </a:solidFill>
              </a:rPr>
              <a:t>leiteras</a:t>
            </a:r>
            <a:r>
              <a:rPr lang="fr-FR" altLang="it-IT" sz="1600" i="0" dirty="0">
                <a:solidFill>
                  <a:schemeClr val="bg1"/>
                </a:solidFill>
              </a:rPr>
              <a:t>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it-IT" sz="1600" i="0" dirty="0" err="1">
                <a:solidFill>
                  <a:schemeClr val="bg1"/>
                </a:solidFill>
              </a:rPr>
              <a:t>Devoto</a:t>
            </a:r>
            <a:r>
              <a:rPr lang="fr-FR" altLang="it-IT" sz="1600" i="0" dirty="0">
                <a:solidFill>
                  <a:schemeClr val="bg1"/>
                </a:solidFill>
              </a:rPr>
              <a:t> (1974: 63): </a:t>
            </a:r>
            <a:r>
              <a:rPr lang="fr-FR" altLang="it-IT" sz="1600" i="0" dirty="0" err="1">
                <a:solidFill>
                  <a:schemeClr val="bg1"/>
                </a:solidFill>
              </a:rPr>
              <a:t>perfetti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dirty="0" err="1">
                <a:solidFill>
                  <a:schemeClr val="bg1"/>
                </a:solidFill>
              </a:rPr>
              <a:t>oschi</a:t>
            </a:r>
            <a:r>
              <a:rPr lang="fr-FR" altLang="it-IT" sz="1600" i="0" dirty="0">
                <a:solidFill>
                  <a:schemeClr val="bg1"/>
                </a:solidFill>
              </a:rPr>
              <a:t> in </a:t>
            </a:r>
            <a:r>
              <a:rPr lang="fr-FR" altLang="it-IT" sz="1600" dirty="0">
                <a:solidFill>
                  <a:schemeClr val="bg1"/>
                </a:solidFill>
              </a:rPr>
              <a:t>-tt- </a:t>
            </a:r>
            <a:r>
              <a:rPr lang="fr-FR" altLang="it-IT" sz="1600" i="0" dirty="0">
                <a:solidFill>
                  <a:schemeClr val="bg1"/>
                </a:solidFill>
              </a:rPr>
              <a:t>(es. </a:t>
            </a:r>
            <a:r>
              <a:rPr lang="fr-FR" altLang="it-IT" sz="1600" dirty="0" err="1">
                <a:solidFill>
                  <a:schemeClr val="bg1"/>
                </a:solidFill>
              </a:rPr>
              <a:t>prufatted</a:t>
            </a:r>
            <a:r>
              <a:rPr lang="fr-FR" altLang="it-IT" sz="1600" i="0" dirty="0">
                <a:solidFill>
                  <a:schemeClr val="bg1"/>
                </a:solidFill>
              </a:rPr>
              <a:t> </a:t>
            </a:r>
            <a:r>
              <a:rPr lang="fr-FR" altLang="it-IT" sz="1600" i="0" cap="small" dirty="0" err="1">
                <a:solidFill>
                  <a:schemeClr val="bg1"/>
                </a:solidFill>
              </a:rPr>
              <a:t>probavit</a:t>
            </a:r>
            <a:r>
              <a:rPr lang="fr-FR" altLang="it-IT" sz="1600" i="0" dirty="0">
                <a:solidFill>
                  <a:schemeClr val="bg1"/>
                </a:solidFill>
              </a:rPr>
              <a:t>)</a:t>
            </a:r>
            <a:endParaRPr lang="it-IT" altLang="it-IT" sz="1600" i="0" dirty="0">
              <a:solidFill>
                <a:schemeClr val="bg1"/>
              </a:solidFill>
            </a:endParaRPr>
          </a:p>
          <a:p>
            <a:pPr indent="0"/>
            <a:endParaRPr lang="fr-FR" altLang="it-IT" sz="12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dirty="0" err="1">
                <a:solidFill>
                  <a:schemeClr val="bg1"/>
                </a:solidFill>
              </a:rPr>
              <a:t>Messapico</a:t>
            </a:r>
            <a:r>
              <a:rPr lang="fr-FR" altLang="it-IT" sz="2000" i="0" dirty="0">
                <a:solidFill>
                  <a:schemeClr val="bg1"/>
                </a:solidFill>
              </a:rPr>
              <a:t> (</a:t>
            </a:r>
            <a:r>
              <a:rPr lang="fr-FR" altLang="it-IT" sz="2000" i="0" dirty="0" err="1">
                <a:solidFill>
                  <a:schemeClr val="bg1"/>
                </a:solidFill>
              </a:rPr>
              <a:t>Parlangeli</a:t>
            </a:r>
            <a:r>
              <a:rPr lang="fr-FR" altLang="it-IT" sz="2000" i="0" dirty="0">
                <a:solidFill>
                  <a:schemeClr val="bg1"/>
                </a:solidFill>
              </a:rPr>
              <a:t> 1960, </a:t>
            </a:r>
            <a:r>
              <a:rPr lang="fr-FR" altLang="it-IT" sz="2000" i="0" dirty="0" err="1">
                <a:solidFill>
                  <a:schemeClr val="bg1"/>
                </a:solidFill>
              </a:rPr>
              <a:t>Marchesini</a:t>
            </a:r>
            <a:r>
              <a:rPr lang="fr-FR" altLang="it-IT" sz="2000" i="0" dirty="0">
                <a:solidFill>
                  <a:schemeClr val="bg1"/>
                </a:solidFill>
              </a:rPr>
              <a:t> 2015). </a:t>
            </a:r>
            <a:endParaRPr lang="it-IT" altLang="it-IT" sz="2000" i="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003A06-7935-46F3-9C8C-9E528572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08" y="4149080"/>
            <a:ext cx="3524475" cy="251199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6DEBC20-B12F-4F27-858E-CEEEAF3C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25" y="4794917"/>
            <a:ext cx="3747211" cy="20135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EB22000-99D0-4584-B26E-2486FA6C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98" y="4794917"/>
            <a:ext cx="1364127" cy="18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75C8C89-AC6E-482C-B996-B3F35840D5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7463" y="331788"/>
            <a:ext cx="4318000" cy="576262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Conclusioni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9E018589-1508-4FA0-958B-625B8B0B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1316223"/>
            <a:ext cx="8712968" cy="49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Durata della tenuta dell'articolazione 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principale responsabile quando rilevabile:</a:t>
            </a:r>
          </a:p>
          <a:p>
            <a:pPr eaLnBrk="0" hangingPunct="0"/>
            <a:endParaRPr lang="it-IT" altLang="it-IT" sz="8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	opposizioni stabili /l, m, n/ e per /f, s/ </a:t>
            </a: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2000" i="0" dirty="0">
                <a:solidFill>
                  <a:schemeClr val="bg1"/>
                </a:solidFill>
              </a:rPr>
              <a:t>opposizioni precarie (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meno "universali") /r/ e /ʃ/ </a:t>
            </a: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			(coppie minime rare, ma uso distintivo sistematico)</a:t>
            </a: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Durata = indice sufficiente per mantenere l'opposizione.</a:t>
            </a: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Occlusive e affricata sorde iniziali con opposizione scempia/</a:t>
            </a:r>
            <a:r>
              <a:rPr lang="it-IT" altLang="it-IT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gem</a:t>
            </a: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(insufficienti info. per il recupero percettivo della durata d'implosione)?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r>
              <a:rPr lang="it-IT" altLang="it-IT" sz="2000" b="1" i="0" dirty="0">
                <a:solidFill>
                  <a:schemeClr val="bg1"/>
                </a:solidFill>
                <a:cs typeface="Times New Roman" panose="02020603050405020304" pitchFamily="18" charset="0"/>
              </a:rPr>
              <a:t>Durata ed energia della fase di rilascio = indici sufficienti a fare la differenza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</a:rPr>
              <a:t>Distinzioni rese più stabili dalla </a:t>
            </a:r>
            <a:r>
              <a:rPr lang="it-IT" altLang="it-IT" sz="2000" i="0" dirty="0" err="1">
                <a:solidFill>
                  <a:schemeClr val="bg1"/>
                </a:solidFill>
              </a:rPr>
              <a:t>prenasalizzazione</a:t>
            </a:r>
            <a:r>
              <a:rPr lang="it-IT" altLang="it-IT" sz="2000" i="0" dirty="0">
                <a:solidFill>
                  <a:schemeClr val="bg1"/>
                </a:solidFill>
              </a:rPr>
              <a:t> (che aiuta a fissare un ‘inizio’).</a:t>
            </a: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Aumento non sistematico di ampiezza (inclusa la vocale seguente). </a:t>
            </a: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Durata del rilascio, fondamentale in alcuni casi (/c/ e /ʧ/) </a:t>
            </a:r>
          </a:p>
          <a:p>
            <a:pPr eaLnBrk="0" hangingPunc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				(non solo in posizione iniziale assoluta).</a:t>
            </a:r>
            <a:endParaRPr lang="en-US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75C8C89-AC6E-482C-B996-B3F35840D5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776" y="1268760"/>
            <a:ext cx="4318000" cy="576262"/>
          </a:xfrm>
          <a:noFill/>
          <a:ln/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Grazie dell’attenzione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9E018589-1508-4FA0-958B-625B8B0B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437438"/>
            <a:ext cx="6840760" cy="381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Un ricordo del collega </a:t>
            </a:r>
            <a:r>
              <a:rPr lang="it-IT" altLang="it-IT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Giovanni Ronco </a:t>
            </a: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che ci ha lasciati </a:t>
            </a:r>
            <a:b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il 25 maggio 2022. </a:t>
            </a:r>
          </a:p>
          <a:p>
            <a:pPr eaLnBrk="0" hangingPunct="0"/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Giovanni era docente di Linguistica Italiana</a:t>
            </a:r>
            <a:b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all’Università di Torino, aveva lavorato alla UTET, </a:t>
            </a:r>
            <a:b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come lessicografo del GDLI «Battaglia», e aveva collaborato </a:t>
            </a:r>
            <a:b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al REP – Repertorio Etimologico Piemontese. Era vicedirettore dell’Istituto dell’ALI - Atlante Linguistico Italiano </a:t>
            </a:r>
            <a:b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di cui era stato l’angelo custode per più di 40 anni. </a:t>
            </a: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eaLnBrk="0" hangingPunct="0"/>
            <a:endParaRPr lang="it-IT" altLang="it-IT" sz="1400" i="0" dirty="0">
              <a:solidFill>
                <a:schemeClr val="bg1"/>
              </a:solidFill>
            </a:endParaRPr>
          </a:p>
          <a:p>
            <a:pPr algn="ctr" eaLnBrk="0" hangingPunct="0"/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antonio.romano@unito.it</a:t>
            </a:r>
          </a:p>
          <a:p>
            <a:pPr algn="ctr" eaLnBrk="0" hangingPunct="0"/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www.lfsag.unito.it</a:t>
            </a:r>
            <a:endParaRPr lang="en-US" altLang="it-IT" sz="20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8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064896" cy="648370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Geminate italiane: doppie o lunghe? 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02" y="3211354"/>
            <a:ext cx="8521170" cy="34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Fonologicamente</a:t>
            </a:r>
            <a:r>
              <a:rPr lang="fr-FR" altLang="it-IT" sz="2000" b="1" i="0" dirty="0">
                <a:solidFill>
                  <a:schemeClr val="bg1"/>
                </a:solidFill>
              </a:rPr>
              <a:t>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doppie</a:t>
            </a:r>
            <a:r>
              <a:rPr lang="fr-FR" altLang="it-IT" sz="2000" b="1" i="0" dirty="0">
                <a:solidFill>
                  <a:schemeClr val="bg1"/>
                </a:solidFill>
              </a:rPr>
              <a:t>, </a:t>
            </a:r>
          </a:p>
          <a:p>
            <a:pPr indent="0"/>
            <a:r>
              <a:rPr lang="fr-FR" altLang="it-IT" sz="2000" b="1" i="0" dirty="0">
                <a:solidFill>
                  <a:schemeClr val="bg1"/>
                </a:solidFill>
              </a:rPr>
              <a:t>     ma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foneticamente</a:t>
            </a:r>
            <a:r>
              <a:rPr lang="fr-FR" altLang="it-IT" sz="2000" b="1" i="0" dirty="0">
                <a:solidFill>
                  <a:schemeClr val="bg1"/>
                </a:solidFill>
              </a:rPr>
              <a:t>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lunghe</a:t>
            </a:r>
            <a:endParaRPr lang="fr-FR" altLang="it-IT" sz="2000" b="1" i="0" dirty="0">
              <a:solidFill>
                <a:schemeClr val="bg1"/>
              </a:solidFill>
            </a:endParaRPr>
          </a:p>
          <a:p>
            <a:pPr indent="0"/>
            <a:endParaRPr lang="fr-FR" altLang="it-IT" sz="800" i="0" dirty="0">
              <a:solidFill>
                <a:schemeClr val="bg1"/>
              </a:solidFill>
            </a:endParaRPr>
          </a:p>
          <a:p>
            <a:pPr indent="0"/>
            <a:r>
              <a:rPr lang="fr-FR" altLang="it-IT" sz="2000" dirty="0" err="1">
                <a:solidFill>
                  <a:schemeClr val="bg1"/>
                </a:solidFill>
              </a:rPr>
              <a:t>Ambisillabicità</a:t>
            </a:r>
            <a:r>
              <a:rPr lang="fr-FR" altLang="it-IT" sz="200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>
                <a:solidFill>
                  <a:schemeClr val="bg1"/>
                </a:solidFill>
              </a:rPr>
              <a:t>(v. </a:t>
            </a:r>
            <a:r>
              <a:rPr lang="fr-FR" altLang="it-IT" sz="2000" i="0" dirty="0" err="1">
                <a:solidFill>
                  <a:schemeClr val="bg1"/>
                </a:solidFill>
              </a:rPr>
              <a:t>coppie</a:t>
            </a:r>
            <a:r>
              <a:rPr lang="fr-FR" altLang="it-IT" sz="2000" i="0" dirty="0">
                <a:solidFill>
                  <a:schemeClr val="bg1"/>
                </a:solidFill>
              </a:rPr>
              <a:t> minime:</a:t>
            </a:r>
          </a:p>
          <a:p>
            <a:pPr indent="0"/>
            <a:r>
              <a:rPr lang="fr-FR" altLang="it-IT" sz="2000" dirty="0" err="1">
                <a:solidFill>
                  <a:schemeClr val="bg1"/>
                </a:solidFill>
              </a:rPr>
              <a:t>fatta</a:t>
            </a:r>
            <a:r>
              <a:rPr lang="fr-FR" altLang="it-IT" sz="2000" i="0" dirty="0" err="1">
                <a:solidFill>
                  <a:schemeClr val="bg1"/>
                </a:solidFill>
              </a:rPr>
              <a:t>~</a:t>
            </a:r>
            <a:r>
              <a:rPr lang="fr-FR" altLang="it-IT" sz="2000" dirty="0" err="1">
                <a:solidFill>
                  <a:schemeClr val="bg1"/>
                </a:solidFill>
              </a:rPr>
              <a:t>fata</a:t>
            </a:r>
            <a:r>
              <a:rPr lang="fr-FR" altLang="it-IT" sz="2000" i="0" dirty="0">
                <a:solidFill>
                  <a:schemeClr val="bg1"/>
                </a:solidFill>
              </a:rPr>
              <a:t> vs. </a:t>
            </a:r>
            <a:r>
              <a:rPr lang="fr-FR" altLang="it-IT" sz="2000" dirty="0" err="1">
                <a:solidFill>
                  <a:schemeClr val="bg1"/>
                </a:solidFill>
              </a:rPr>
              <a:t>matta</a:t>
            </a:r>
            <a:r>
              <a:rPr lang="fr-FR" altLang="it-IT" sz="2000" i="0" dirty="0">
                <a:solidFill>
                  <a:schemeClr val="bg1"/>
                </a:solidFill>
              </a:rPr>
              <a:t> ~ </a:t>
            </a:r>
            <a:r>
              <a:rPr lang="fr-FR" altLang="it-IT" sz="2000" dirty="0">
                <a:solidFill>
                  <a:schemeClr val="bg1"/>
                </a:solidFill>
              </a:rPr>
              <a:t>malta</a:t>
            </a:r>
            <a:r>
              <a:rPr lang="fr-FR" altLang="it-IT" sz="2000" i="0" dirty="0">
                <a:solidFill>
                  <a:schemeClr val="bg1"/>
                </a:solidFill>
              </a:rPr>
              <a:t> ~ </a:t>
            </a:r>
            <a:r>
              <a:rPr lang="fr-FR" altLang="it-IT" sz="2000" dirty="0" err="1">
                <a:solidFill>
                  <a:schemeClr val="bg1"/>
                </a:solidFill>
              </a:rPr>
              <a:t>manta</a:t>
            </a:r>
            <a:r>
              <a:rPr lang="fr-FR" altLang="it-IT" sz="2000" i="0" dirty="0">
                <a:solidFill>
                  <a:schemeClr val="bg1"/>
                </a:solidFill>
              </a:rPr>
              <a:t>)</a:t>
            </a:r>
          </a:p>
          <a:p>
            <a:pPr indent="0"/>
            <a:endParaRPr lang="fr-FR" altLang="it-IT" sz="800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Mai </a:t>
            </a:r>
            <a:r>
              <a:rPr lang="fr-FR" altLang="it-IT" sz="2000" i="0" dirty="0" err="1">
                <a:solidFill>
                  <a:schemeClr val="bg1"/>
                </a:solidFill>
              </a:rPr>
              <a:t>riarticolate</a:t>
            </a:r>
            <a:r>
              <a:rPr lang="fr-FR" altLang="it-IT" sz="2000" i="0" dirty="0">
                <a:solidFill>
                  <a:schemeClr val="bg1"/>
                </a:solidFill>
              </a:rPr>
              <a:t> in </a:t>
            </a:r>
            <a:r>
              <a:rPr lang="fr-FR" altLang="it-IT" sz="2000" i="0" dirty="0" err="1">
                <a:solidFill>
                  <a:schemeClr val="bg1"/>
                </a:solidFill>
              </a:rPr>
              <a:t>fonologia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lessicale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indent="0"/>
            <a:r>
              <a:rPr lang="fr-FR" altLang="it-IT" sz="2000" i="0" dirty="0">
                <a:solidFill>
                  <a:schemeClr val="bg1"/>
                </a:solidFill>
              </a:rPr>
              <a:t>(</a:t>
            </a:r>
            <a:r>
              <a:rPr lang="fr-FR" altLang="it-IT" sz="2000" i="0" dirty="0" err="1">
                <a:solidFill>
                  <a:schemeClr val="bg1"/>
                </a:solidFill>
              </a:rPr>
              <a:t>argomento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affrontato</a:t>
            </a:r>
            <a:r>
              <a:rPr lang="fr-FR" altLang="it-IT" sz="2000" i="0" dirty="0">
                <a:solidFill>
                  <a:schemeClr val="bg1"/>
                </a:solidFill>
              </a:rPr>
              <a:t> in vari </a:t>
            </a:r>
            <a:r>
              <a:rPr lang="fr-FR" altLang="it-IT" sz="2000" i="0" dirty="0" err="1">
                <a:solidFill>
                  <a:schemeClr val="bg1"/>
                </a:solidFill>
              </a:rPr>
              <a:t>studi</a:t>
            </a:r>
            <a:r>
              <a:rPr lang="fr-FR" altLang="it-IT" sz="2000" i="0" dirty="0">
                <a:solidFill>
                  <a:schemeClr val="bg1"/>
                </a:solidFill>
              </a:rPr>
              <a:t>, </a:t>
            </a:r>
            <a:br>
              <a:rPr lang="fr-FR" altLang="it-IT" sz="2000" i="0" dirty="0">
                <a:solidFill>
                  <a:schemeClr val="bg1"/>
                </a:solidFill>
              </a:rPr>
            </a:br>
            <a:r>
              <a:rPr lang="fr-FR" altLang="it-IT" sz="2000" i="0" dirty="0">
                <a:solidFill>
                  <a:schemeClr val="bg1"/>
                </a:solidFill>
              </a:rPr>
              <a:t>ma </a:t>
            </a:r>
            <a:r>
              <a:rPr lang="fr-FR" altLang="it-IT" sz="2000" i="0" dirty="0" err="1">
                <a:solidFill>
                  <a:schemeClr val="bg1"/>
                </a:solidFill>
              </a:rPr>
              <a:t>chiarito</a:t>
            </a:r>
            <a:r>
              <a:rPr lang="fr-FR" altLang="it-IT" sz="2000" i="0" dirty="0">
                <a:solidFill>
                  <a:schemeClr val="bg1"/>
                </a:solidFill>
              </a:rPr>
              <a:t> dal </a:t>
            </a:r>
            <a:r>
              <a:rPr lang="fr-FR" altLang="it-IT" sz="2000" i="0" dirty="0" err="1">
                <a:solidFill>
                  <a:schemeClr val="bg1"/>
                </a:solidFill>
              </a:rPr>
              <a:t>punto</a:t>
            </a:r>
            <a:r>
              <a:rPr lang="fr-FR" altLang="it-IT" sz="2000" i="0" dirty="0">
                <a:solidFill>
                  <a:schemeClr val="bg1"/>
                </a:solidFill>
              </a:rPr>
              <a:t> da vista </a:t>
            </a:r>
            <a:r>
              <a:rPr lang="fr-FR" altLang="it-IT" sz="2000" i="0" dirty="0" err="1">
                <a:solidFill>
                  <a:schemeClr val="bg1"/>
                </a:solidFill>
              </a:rPr>
              <a:t>articolatorio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</a:p>
          <a:p>
            <a:pPr indent="0"/>
            <a:r>
              <a:rPr lang="fr-FR" altLang="it-IT" sz="2000" i="0" dirty="0">
                <a:solidFill>
                  <a:schemeClr val="bg1"/>
                </a:solidFill>
              </a:rPr>
              <a:t>solo da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Zmarich</a:t>
            </a:r>
            <a:r>
              <a:rPr lang="fr-FR" altLang="it-IT" sz="2000" b="1" i="0" dirty="0">
                <a:solidFill>
                  <a:schemeClr val="bg1"/>
                </a:solidFill>
              </a:rPr>
              <a:t> &amp;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Gili</a:t>
            </a:r>
            <a:r>
              <a:rPr lang="fr-FR" altLang="it-IT" sz="2000" b="1" i="0" dirty="0">
                <a:solidFill>
                  <a:schemeClr val="bg1"/>
                </a:solidFill>
              </a:rPr>
              <a:t> </a:t>
            </a:r>
            <a:r>
              <a:rPr lang="fr-FR" altLang="it-IT" sz="2000" b="1" i="0" dirty="0" err="1">
                <a:solidFill>
                  <a:schemeClr val="bg1"/>
                </a:solidFill>
              </a:rPr>
              <a:t>Fivela</a:t>
            </a:r>
            <a:r>
              <a:rPr lang="fr-FR" altLang="it-IT" sz="2000" b="1" i="0" dirty="0">
                <a:solidFill>
                  <a:schemeClr val="bg1"/>
                </a:solidFill>
              </a:rPr>
              <a:t> 2004</a:t>
            </a:r>
            <a:r>
              <a:rPr lang="fr-FR" altLang="it-IT" sz="2000" i="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Cfr</a:t>
            </a:r>
            <a:r>
              <a:rPr lang="fr-FR" altLang="it-IT" sz="2000" i="0" dirty="0">
                <a:solidFill>
                  <a:schemeClr val="bg1"/>
                </a:solidFill>
              </a:rPr>
              <a:t>. En. </a:t>
            </a:r>
            <a:r>
              <a:rPr lang="fr-FR" altLang="it-IT" sz="2000" dirty="0">
                <a:solidFill>
                  <a:schemeClr val="bg1"/>
                </a:solidFill>
              </a:rPr>
              <a:t>French chips</a:t>
            </a:r>
            <a:r>
              <a:rPr lang="fr-FR" altLang="it-IT" sz="2000" i="0" dirty="0">
                <a:solidFill>
                  <a:schemeClr val="bg1"/>
                </a:solidFill>
              </a:rPr>
              <a:t>, Pol. </a:t>
            </a:r>
            <a:r>
              <a:rPr lang="fr-FR" altLang="it-IT" sz="2000" dirty="0" err="1">
                <a:solidFill>
                  <a:schemeClr val="bg1"/>
                </a:solidFill>
              </a:rPr>
              <a:t>dzdzownica</a:t>
            </a:r>
            <a:r>
              <a:rPr lang="fr-FR" altLang="it-IT" sz="2000" i="0" dirty="0">
                <a:solidFill>
                  <a:schemeClr val="bg1"/>
                </a:solidFill>
              </a:rPr>
              <a:t>, </a:t>
            </a:r>
            <a:r>
              <a:rPr lang="fr-FR" altLang="it-IT" sz="2000" dirty="0" err="1">
                <a:solidFill>
                  <a:schemeClr val="bg1"/>
                </a:solidFill>
              </a:rPr>
              <a:t>czczy</a:t>
            </a:r>
            <a:r>
              <a:rPr lang="fr-FR" altLang="it-IT" sz="2000" i="0" dirty="0">
                <a:solidFill>
                  <a:schemeClr val="bg1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sz="2000" i="0" dirty="0">
                <a:solidFill>
                  <a:schemeClr val="bg1"/>
                </a:solidFill>
              </a:rPr>
              <a:t> It. </a:t>
            </a:r>
            <a:r>
              <a:rPr lang="fr-FR" altLang="it-IT" sz="2000" dirty="0">
                <a:solidFill>
                  <a:schemeClr val="bg1"/>
                </a:solidFill>
              </a:rPr>
              <a:t>Gas serra</a:t>
            </a:r>
            <a:r>
              <a:rPr lang="fr-FR" altLang="it-IT" sz="2000" i="0" dirty="0">
                <a:solidFill>
                  <a:schemeClr val="bg1"/>
                </a:solidFill>
              </a:rPr>
              <a:t>, </a:t>
            </a:r>
            <a:r>
              <a:rPr lang="fr-FR" altLang="it-IT" sz="2000" dirty="0">
                <a:solidFill>
                  <a:schemeClr val="bg1"/>
                </a:solidFill>
              </a:rPr>
              <a:t>Fiat Tipo</a:t>
            </a:r>
            <a:r>
              <a:rPr lang="fr-FR" altLang="it-IT" sz="2000" i="0" dirty="0">
                <a:solidFill>
                  <a:schemeClr val="bg1"/>
                </a:solidFill>
              </a:rPr>
              <a:t> (</a:t>
            </a:r>
            <a:r>
              <a:rPr lang="fr-FR" altLang="it-IT" sz="2000" i="0" dirty="0" err="1">
                <a:solidFill>
                  <a:schemeClr val="bg1"/>
                </a:solidFill>
              </a:rPr>
              <a:t>riduzione</a:t>
            </a:r>
            <a:r>
              <a:rPr lang="fr-FR" altLang="it-IT" sz="2000" i="0" dirty="0">
                <a:solidFill>
                  <a:schemeClr val="bg1"/>
                </a:solidFill>
              </a:rPr>
              <a:t> a </a:t>
            </a:r>
            <a:r>
              <a:rPr lang="fr-FR" altLang="it-IT" sz="2000" i="0" dirty="0" err="1">
                <a:solidFill>
                  <a:schemeClr val="bg1"/>
                </a:solidFill>
              </a:rPr>
              <a:t>lunga</a:t>
            </a:r>
            <a:r>
              <a:rPr lang="fr-FR" altLang="it-IT" sz="2000" i="0" dirty="0">
                <a:solidFill>
                  <a:schemeClr val="bg1"/>
                </a:solidFill>
              </a:rPr>
              <a:t> per « </a:t>
            </a:r>
            <a:r>
              <a:rPr lang="fr-FR" altLang="it-IT" sz="2000" i="0" dirty="0" err="1">
                <a:solidFill>
                  <a:schemeClr val="bg1"/>
                </a:solidFill>
              </a:rPr>
              <a:t>aplologia</a:t>
            </a:r>
            <a:r>
              <a:rPr lang="fr-FR" altLang="it-IT" sz="2000" i="0" dirty="0">
                <a:solidFill>
                  <a:schemeClr val="bg1"/>
                </a:solidFill>
              </a:rPr>
              <a:t> </a:t>
            </a:r>
            <a:r>
              <a:rPr lang="fr-FR" altLang="it-IT" sz="2000" i="0" dirty="0" err="1">
                <a:solidFill>
                  <a:schemeClr val="bg1"/>
                </a:solidFill>
              </a:rPr>
              <a:t>fonetica</a:t>
            </a:r>
            <a:r>
              <a:rPr lang="fr-FR" altLang="it-IT" sz="2000" i="0" dirty="0">
                <a:solidFill>
                  <a:schemeClr val="bg1"/>
                </a:solidFill>
              </a:rPr>
              <a:t> »?)</a:t>
            </a:r>
            <a:endParaRPr lang="it-IT" altLang="it-IT" sz="2000" i="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3E5771-91A0-4C89-8D92-C4BA9738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4032448" cy="19736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01C4D04-AB0A-46AC-A000-7E09563D1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929" y="1196752"/>
            <a:ext cx="409112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064896" cy="648370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Geminate italiane: lunghe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A9A266-61F3-4BC6-9252-FF9EA0836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1082064"/>
            <a:ext cx="3816424" cy="270843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53E3AE-16EF-4123-AF30-3AA8163B1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88" y="3888922"/>
            <a:ext cx="3826086" cy="270843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4D7F4C2-4694-44E4-B122-D7D063830F3C}"/>
              </a:ext>
            </a:extLst>
          </p:cNvPr>
          <p:cNvSpPr/>
          <p:nvPr/>
        </p:nvSpPr>
        <p:spPr>
          <a:xfrm>
            <a:off x="944222" y="2204864"/>
            <a:ext cx="66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it-IT" sz="2400" dirty="0" err="1">
                <a:solidFill>
                  <a:schemeClr val="bg1"/>
                </a:solidFill>
              </a:rPr>
              <a:t>fato</a:t>
            </a:r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C0D1722-3C14-49D7-ABA1-2CCC397175E8}"/>
              </a:ext>
            </a:extLst>
          </p:cNvPr>
          <p:cNvSpPr/>
          <p:nvPr/>
        </p:nvSpPr>
        <p:spPr>
          <a:xfrm>
            <a:off x="901743" y="501230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it-IT" sz="2400" dirty="0" err="1">
                <a:solidFill>
                  <a:schemeClr val="bg1"/>
                </a:solidFill>
              </a:rPr>
              <a:t>fatto</a:t>
            </a:r>
            <a:endParaRPr lang="it-IT" sz="2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EB7710-B08E-43F5-864B-133E8901F5A5}"/>
              </a:ext>
            </a:extLst>
          </p:cNvPr>
          <p:cNvSpPr/>
          <p:nvPr/>
        </p:nvSpPr>
        <p:spPr>
          <a:xfrm>
            <a:off x="6986736" y="1916832"/>
            <a:ext cx="1890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Dv</a:t>
            </a:r>
            <a:r>
              <a:rPr lang="fr-FR" sz="2400" dirty="0">
                <a:solidFill>
                  <a:schemeClr val="bg1"/>
                </a:solidFill>
              </a:rPr>
              <a:t>= 224 ms; </a:t>
            </a:r>
          </a:p>
          <a:p>
            <a:r>
              <a:rPr lang="fr-FR" sz="2400" dirty="0" err="1">
                <a:solidFill>
                  <a:schemeClr val="bg1"/>
                </a:solidFill>
              </a:rPr>
              <a:t>Dc</a:t>
            </a:r>
            <a:r>
              <a:rPr lang="fr-FR" sz="2400" dirty="0">
                <a:solidFill>
                  <a:schemeClr val="bg1"/>
                </a:solidFill>
              </a:rPr>
              <a:t> = 141 ms.</a:t>
            </a:r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F0219BA-928E-4828-A998-6556391D2A0E}"/>
              </a:ext>
            </a:extLst>
          </p:cNvPr>
          <p:cNvSpPr/>
          <p:nvPr/>
        </p:nvSpPr>
        <p:spPr>
          <a:xfrm>
            <a:off x="7002219" y="4797152"/>
            <a:ext cx="1890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Dv</a:t>
            </a:r>
            <a:r>
              <a:rPr lang="fr-FR" sz="2400" dirty="0">
                <a:solidFill>
                  <a:schemeClr val="bg1"/>
                </a:solidFill>
              </a:rPr>
              <a:t>= 148 ms; </a:t>
            </a:r>
          </a:p>
          <a:p>
            <a:r>
              <a:rPr lang="fr-FR" sz="2400" dirty="0" err="1">
                <a:solidFill>
                  <a:schemeClr val="bg1"/>
                </a:solidFill>
              </a:rPr>
              <a:t>Dc</a:t>
            </a:r>
            <a:r>
              <a:rPr lang="fr-FR" sz="2400" dirty="0">
                <a:solidFill>
                  <a:schemeClr val="bg1"/>
                </a:solidFill>
              </a:rPr>
              <a:t> = 271 ms.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7429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1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539552" y="1628800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>
                <a:solidFill>
                  <a:schemeClr val="bg2">
                    <a:lumMod val="75000"/>
                  </a:schemeClr>
                </a:solidFill>
              </a:rPr>
              <a:t>(cfr. Mairano &amp; De </a:t>
            </a:r>
            <a:r>
              <a:rPr lang="it-IT" sz="2000" i="0" dirty="0" err="1">
                <a:solidFill>
                  <a:schemeClr val="bg2">
                    <a:lumMod val="75000"/>
                  </a:schemeClr>
                </a:solidFill>
              </a:rPr>
              <a:t>Iacovo</a:t>
            </a:r>
            <a:r>
              <a:rPr lang="it-IT" sz="2000" i="0" dirty="0">
                <a:solidFill>
                  <a:schemeClr val="bg2">
                    <a:lumMod val="75000"/>
                  </a:schemeClr>
                </a:solidFill>
              </a:rPr>
              <a:t> 2019)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Ferrero </a:t>
            </a:r>
            <a:r>
              <a:rPr lang="it-IT" sz="2000" dirty="0">
                <a:solidFill>
                  <a:schemeClr val="bg1"/>
                </a:solidFill>
              </a:rPr>
              <a:t>et </a:t>
            </a:r>
            <a:r>
              <a:rPr lang="it-IT" sz="2000" dirty="0" err="1">
                <a:solidFill>
                  <a:schemeClr val="bg1"/>
                </a:solidFill>
              </a:rPr>
              <a:t>alii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i="0" dirty="0">
                <a:solidFill>
                  <a:schemeClr val="bg1"/>
                </a:solidFill>
              </a:rPr>
              <a:t>(1979) riprendono i risultati di </a:t>
            </a:r>
            <a:r>
              <a:rPr lang="it-IT" sz="2000" i="0" dirty="0" err="1">
                <a:solidFill>
                  <a:schemeClr val="bg1"/>
                </a:solidFill>
              </a:rPr>
              <a:t>Vagges</a:t>
            </a:r>
            <a:r>
              <a:rPr lang="it-IT" sz="2000" i="0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et </a:t>
            </a:r>
            <a:r>
              <a:rPr lang="it-IT" sz="2000" dirty="0" err="1">
                <a:solidFill>
                  <a:schemeClr val="bg1"/>
                </a:solidFill>
              </a:rPr>
              <a:t>alii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i="0" dirty="0">
                <a:solidFill>
                  <a:schemeClr val="bg1"/>
                </a:solidFill>
              </a:rPr>
              <a:t>(1978): le occlusive scempie durano intorno ai 70-100 </a:t>
            </a:r>
            <a:r>
              <a:rPr lang="it-IT" sz="2000" i="0" dirty="0" err="1">
                <a:solidFill>
                  <a:schemeClr val="bg1"/>
                </a:solidFill>
              </a:rPr>
              <a:t>ms</a:t>
            </a:r>
            <a:r>
              <a:rPr lang="it-IT" sz="2000" i="0" dirty="0">
                <a:solidFill>
                  <a:schemeClr val="bg1"/>
                </a:solidFill>
              </a:rPr>
              <a:t> (mentre le fricative sorde in particolare presentano una durata maggiore, superiore ai 120 </a:t>
            </a:r>
            <a:r>
              <a:rPr lang="it-IT" sz="2000" i="0" dirty="0" err="1">
                <a:solidFill>
                  <a:schemeClr val="bg1"/>
                </a:solidFill>
              </a:rPr>
              <a:t>ms</a:t>
            </a:r>
            <a:r>
              <a:rPr lang="it-IT" sz="2000" i="0" dirty="0">
                <a:solidFill>
                  <a:schemeClr val="bg1"/>
                </a:solidFill>
              </a:rPr>
              <a:t>); le rafforzate hanno in genere durate superiori ai 140 </a:t>
            </a:r>
            <a:r>
              <a:rPr lang="it-IT" sz="2000" i="0" dirty="0" err="1">
                <a:solidFill>
                  <a:schemeClr val="bg1"/>
                </a:solidFill>
              </a:rPr>
              <a:t>ms</a:t>
            </a:r>
            <a:r>
              <a:rPr lang="it-IT" sz="2000" i="0" dirty="0">
                <a:solidFill>
                  <a:schemeClr val="bg1"/>
                </a:solidFill>
              </a:rPr>
              <a:t> con punte superiori ai 200 </a:t>
            </a:r>
            <a:r>
              <a:rPr lang="it-IT" sz="2000" i="0" dirty="0" err="1">
                <a:solidFill>
                  <a:schemeClr val="bg1"/>
                </a:solidFill>
              </a:rPr>
              <a:t>ms</a:t>
            </a:r>
            <a:r>
              <a:rPr lang="it-IT" sz="2000" i="0" dirty="0">
                <a:solidFill>
                  <a:schemeClr val="bg1"/>
                </a:solidFill>
              </a:rPr>
              <a:t> nel caso delle dentali (si notano invece durate contenute per le affricate </a:t>
            </a:r>
            <a:r>
              <a:rPr lang="it-IT" sz="2000" i="0" dirty="0" err="1">
                <a:solidFill>
                  <a:schemeClr val="bg1"/>
                </a:solidFill>
              </a:rPr>
              <a:t>postalveolari</a:t>
            </a:r>
            <a:r>
              <a:rPr lang="it-IT" sz="2000" i="0" dirty="0">
                <a:solidFill>
                  <a:schemeClr val="bg1"/>
                </a:solidFill>
              </a:rPr>
              <a:t>, forse per via del fatto che in fiorentino sono notoriamente soggette a lenizione).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Ferrero F., </a:t>
            </a:r>
            <a:r>
              <a:rPr lang="it-IT" sz="1800" i="0" dirty="0" err="1">
                <a:solidFill>
                  <a:schemeClr val="bg1"/>
                </a:solidFill>
              </a:rPr>
              <a:t>Genre</a:t>
            </a:r>
            <a:r>
              <a:rPr lang="it-IT" sz="1800" i="0" dirty="0">
                <a:solidFill>
                  <a:schemeClr val="bg1"/>
                </a:solidFill>
              </a:rPr>
              <a:t> A., </a:t>
            </a:r>
            <a:r>
              <a:rPr lang="it-IT" sz="1800" i="0" dirty="0" err="1">
                <a:solidFill>
                  <a:schemeClr val="bg1"/>
                </a:solidFill>
              </a:rPr>
              <a:t>Boë</a:t>
            </a:r>
            <a:r>
              <a:rPr lang="it-IT" sz="1800" i="0" dirty="0">
                <a:solidFill>
                  <a:schemeClr val="bg1"/>
                </a:solidFill>
              </a:rPr>
              <a:t> L.J. &amp; Contini M. (1979). </a:t>
            </a:r>
            <a:r>
              <a:rPr lang="it-IT" sz="1800" dirty="0">
                <a:solidFill>
                  <a:schemeClr val="bg1"/>
                </a:solidFill>
              </a:rPr>
              <a:t>Nozioni di fonetica acustica</a:t>
            </a:r>
            <a:r>
              <a:rPr lang="it-IT" sz="1800" i="0" dirty="0">
                <a:solidFill>
                  <a:schemeClr val="bg1"/>
                </a:solidFill>
              </a:rPr>
              <a:t>. Torino, Omega.</a:t>
            </a:r>
          </a:p>
          <a:p>
            <a:pPr algn="just"/>
            <a:r>
              <a:rPr lang="it-IT" sz="1800" i="0" dirty="0" err="1">
                <a:solidFill>
                  <a:schemeClr val="bg1"/>
                </a:solidFill>
              </a:rPr>
              <a:t>Vagges</a:t>
            </a:r>
            <a:r>
              <a:rPr lang="it-IT" sz="1800" i="0" dirty="0">
                <a:solidFill>
                  <a:schemeClr val="bg1"/>
                </a:solidFill>
              </a:rPr>
              <a:t> K., Ferrero F., Magno </a:t>
            </a:r>
            <a:r>
              <a:rPr lang="it-IT" sz="1800" i="0" dirty="0" err="1">
                <a:solidFill>
                  <a:schemeClr val="bg1"/>
                </a:solidFill>
              </a:rPr>
              <a:t>Caldognetto</a:t>
            </a:r>
            <a:r>
              <a:rPr lang="it-IT" sz="1800" i="0" dirty="0">
                <a:solidFill>
                  <a:schemeClr val="bg1"/>
                </a:solidFill>
              </a:rPr>
              <a:t> E. &amp; </a:t>
            </a:r>
            <a:r>
              <a:rPr lang="it-IT" sz="1800" i="0" dirty="0" err="1">
                <a:solidFill>
                  <a:schemeClr val="bg1"/>
                </a:solidFill>
              </a:rPr>
              <a:t>Lavagnoli</a:t>
            </a:r>
            <a:r>
              <a:rPr lang="it-IT" sz="1800" i="0" dirty="0">
                <a:solidFill>
                  <a:schemeClr val="bg1"/>
                </a:solidFill>
              </a:rPr>
              <a:t> C. (1978). “Some acoustic </a:t>
            </a:r>
            <a:r>
              <a:rPr lang="it-IT" sz="1800" i="0" dirty="0" err="1">
                <a:solidFill>
                  <a:schemeClr val="bg1"/>
                </a:solidFill>
              </a:rPr>
              <a:t>characteristics</a:t>
            </a:r>
            <a:r>
              <a:rPr lang="it-IT" sz="1800" i="0" dirty="0">
                <a:solidFill>
                  <a:schemeClr val="bg1"/>
                </a:solidFill>
              </a:rPr>
              <a:t> of </a:t>
            </a:r>
            <a:r>
              <a:rPr lang="it-IT" sz="1800" i="0" dirty="0" err="1">
                <a:solidFill>
                  <a:schemeClr val="bg1"/>
                </a:solidFill>
              </a:rPr>
              <a:t>Italian</a:t>
            </a:r>
            <a:r>
              <a:rPr lang="it-IT" sz="1800" i="0" dirty="0">
                <a:solidFill>
                  <a:schemeClr val="bg1"/>
                </a:solidFill>
              </a:rPr>
              <a:t> </a:t>
            </a:r>
            <a:r>
              <a:rPr lang="it-IT" sz="1800" i="0" dirty="0" err="1">
                <a:solidFill>
                  <a:schemeClr val="bg1"/>
                </a:solidFill>
              </a:rPr>
              <a:t>consonants</a:t>
            </a:r>
            <a:r>
              <a:rPr lang="it-IT" sz="1800" i="0" dirty="0">
                <a:solidFill>
                  <a:schemeClr val="bg1"/>
                </a:solidFill>
              </a:rPr>
              <a:t>”. </a:t>
            </a:r>
            <a:r>
              <a:rPr lang="it-IT" sz="1800" dirty="0">
                <a:solidFill>
                  <a:schemeClr val="bg1"/>
                </a:solidFill>
              </a:rPr>
              <a:t>Journal of </a:t>
            </a:r>
            <a:r>
              <a:rPr lang="it-IT" sz="1800" dirty="0" err="1">
                <a:solidFill>
                  <a:schemeClr val="bg1"/>
                </a:solidFill>
              </a:rPr>
              <a:t>Italian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err="1">
                <a:solidFill>
                  <a:schemeClr val="bg1"/>
                </a:solidFill>
              </a:rPr>
              <a:t>Linguistics</a:t>
            </a:r>
            <a:r>
              <a:rPr lang="it-IT" sz="1800" i="0" dirty="0">
                <a:solidFill>
                  <a:schemeClr val="bg1"/>
                </a:solidFill>
              </a:rPr>
              <a:t>, 3, 69-85.</a:t>
            </a:r>
          </a:p>
        </p:txBody>
      </p:sp>
    </p:spTree>
    <p:extLst>
      <p:ext uri="{BB962C8B-B14F-4D97-AF65-F5344CB8AC3E}">
        <p14:creationId xmlns:p14="http://schemas.microsoft.com/office/powerpoint/2010/main" val="312089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2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539552" y="2070715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 err="1">
                <a:solidFill>
                  <a:schemeClr val="bg1"/>
                </a:solidFill>
              </a:rPr>
              <a:t>Bertinetto</a:t>
            </a:r>
            <a:r>
              <a:rPr lang="it-IT" sz="2000" i="0" dirty="0">
                <a:solidFill>
                  <a:schemeClr val="bg1"/>
                </a:solidFill>
              </a:rPr>
              <a:t> (1981): “Gli studi acustici e percettivi per l’italiano hanno stabilito che la durata delle geminate è all’incirca doppia della durata delle scempie, e sembrerebbe che anche la durata della vocale precedente differenzi significativamente la coppia consonante scempia vs geminata (vocale lunga davanti a scempia, breve davanti a geminata).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 err="1">
                <a:solidFill>
                  <a:schemeClr val="bg1"/>
                </a:solidFill>
              </a:rPr>
              <a:t>Bertinetto</a:t>
            </a:r>
            <a:r>
              <a:rPr lang="it-IT" sz="1800" i="0" dirty="0">
                <a:solidFill>
                  <a:schemeClr val="bg1"/>
                </a:solidFill>
              </a:rPr>
              <a:t> P.M. (1981). </a:t>
            </a:r>
            <a:r>
              <a:rPr lang="it-IT" sz="1800" dirty="0">
                <a:solidFill>
                  <a:schemeClr val="bg1"/>
                </a:solidFill>
              </a:rPr>
              <a:t>Strutture prosodiche dell’italiano</a:t>
            </a:r>
            <a:r>
              <a:rPr lang="it-IT" sz="1800" i="0" dirty="0">
                <a:solidFill>
                  <a:schemeClr val="bg1"/>
                </a:solidFill>
              </a:rPr>
              <a:t>. Firenze, Accademia della Crusca.</a:t>
            </a: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Rif. a: Fava E. &amp; Magno-</a:t>
            </a:r>
            <a:r>
              <a:rPr lang="it-IT" sz="1800" i="0" dirty="0" err="1">
                <a:solidFill>
                  <a:schemeClr val="bg1"/>
                </a:solidFill>
              </a:rPr>
              <a:t>Caldognetto</a:t>
            </a:r>
            <a:r>
              <a:rPr lang="it-IT" sz="1800" i="0" dirty="0">
                <a:solidFill>
                  <a:schemeClr val="bg1"/>
                </a:solidFill>
              </a:rPr>
              <a:t> E. (1976). «Studio sperimentale delle caratteristiche elettroacustiche delle vocali toniche e atone in bisillabi italiani». In: R. Simone </a:t>
            </a:r>
            <a:r>
              <a:rPr lang="it-IT" sz="1800" dirty="0">
                <a:solidFill>
                  <a:schemeClr val="bg1"/>
                </a:solidFill>
              </a:rPr>
              <a:t>et </a:t>
            </a:r>
            <a:r>
              <a:rPr lang="it-IT" sz="1800" dirty="0" err="1">
                <a:solidFill>
                  <a:schemeClr val="bg1"/>
                </a:solidFill>
              </a:rPr>
              <a:t>alii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i="0" dirty="0">
                <a:solidFill>
                  <a:schemeClr val="bg1"/>
                </a:solidFill>
              </a:rPr>
              <a:t>(a cura di), </a:t>
            </a:r>
            <a:r>
              <a:rPr lang="it-IT" sz="1800" dirty="0">
                <a:solidFill>
                  <a:schemeClr val="bg1"/>
                </a:solidFill>
              </a:rPr>
              <a:t>Studi di Fonetica e Fonologia, Atti del </a:t>
            </a:r>
            <a:r>
              <a:rPr lang="it-IT" sz="1800" dirty="0" err="1">
                <a:solidFill>
                  <a:schemeClr val="bg1"/>
                </a:solidFill>
              </a:rPr>
              <a:t>Conv</a:t>
            </a:r>
            <a:r>
              <a:rPr lang="it-IT" sz="1800" dirty="0">
                <a:solidFill>
                  <a:schemeClr val="bg1"/>
                </a:solidFill>
              </a:rPr>
              <a:t>. </a:t>
            </a:r>
            <a:r>
              <a:rPr lang="it-IT" sz="1800" dirty="0" err="1">
                <a:solidFill>
                  <a:schemeClr val="bg1"/>
                </a:solidFill>
              </a:rPr>
              <a:t>Int</a:t>
            </a:r>
            <a:r>
              <a:rPr lang="it-IT" sz="1800" dirty="0">
                <a:solidFill>
                  <a:schemeClr val="bg1"/>
                </a:solidFill>
              </a:rPr>
              <a:t>. della SLI </a:t>
            </a:r>
            <a:r>
              <a:rPr lang="it-IT" sz="1800" i="0" dirty="0">
                <a:solidFill>
                  <a:schemeClr val="bg1"/>
                </a:solidFill>
              </a:rPr>
              <a:t>(Padova, 1973), Roma: </a:t>
            </a:r>
            <a:r>
              <a:rPr lang="it-IT" sz="1800" i="0" dirty="0" err="1">
                <a:solidFill>
                  <a:schemeClr val="bg1"/>
                </a:solidFill>
              </a:rPr>
              <a:t>Bulzoni</a:t>
            </a:r>
            <a:r>
              <a:rPr lang="it-IT" sz="1800" i="0" dirty="0">
                <a:solidFill>
                  <a:schemeClr val="bg1"/>
                </a:solidFill>
              </a:rPr>
              <a:t>, 35-80. </a:t>
            </a:r>
            <a:r>
              <a:rPr lang="fr-FR" sz="1800" i="0" dirty="0" err="1">
                <a:solidFill>
                  <a:schemeClr val="bg1"/>
                </a:solidFill>
              </a:rPr>
              <a:t>Bertinetto</a:t>
            </a:r>
            <a:r>
              <a:rPr lang="fr-FR" sz="1800" i="0" dirty="0">
                <a:solidFill>
                  <a:schemeClr val="bg1"/>
                </a:solidFill>
              </a:rPr>
              <a:t> P. M., &amp; </a:t>
            </a:r>
            <a:r>
              <a:rPr lang="fr-FR" sz="1800" i="0" dirty="0" err="1">
                <a:solidFill>
                  <a:schemeClr val="bg1"/>
                </a:solidFill>
              </a:rPr>
              <a:t>Vivalda</a:t>
            </a:r>
            <a:r>
              <a:rPr lang="fr-FR" sz="1800" i="0" dirty="0">
                <a:solidFill>
                  <a:schemeClr val="bg1"/>
                </a:solidFill>
              </a:rPr>
              <a:t> E. (1978). «Recherches sur la perception des oppositions de quantité en italien». </a:t>
            </a:r>
            <a:r>
              <a:rPr lang="fr-FR" sz="1800" dirty="0">
                <a:solidFill>
                  <a:schemeClr val="bg1"/>
                </a:solidFill>
              </a:rPr>
              <a:t>Journal of </a:t>
            </a:r>
            <a:r>
              <a:rPr lang="fr-FR" sz="1800" dirty="0" err="1">
                <a:solidFill>
                  <a:schemeClr val="bg1"/>
                </a:solidFill>
              </a:rPr>
              <a:t>Italian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Linguistics</a:t>
            </a:r>
            <a:r>
              <a:rPr lang="fr-FR" sz="1800" i="0" dirty="0">
                <a:solidFill>
                  <a:schemeClr val="bg1"/>
                </a:solidFill>
              </a:rPr>
              <a:t>, 3(1), 97-115.</a:t>
            </a:r>
            <a:endParaRPr lang="it-IT" sz="1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0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60350"/>
            <a:ext cx="8280920" cy="1080418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Lunghezza delle geminate 3</a:t>
            </a:r>
            <a:r>
              <a:rPr lang="it-IT" altLang="it-IT" sz="3200" b="0" dirty="0">
                <a:solidFill>
                  <a:schemeClr val="bg1"/>
                </a:solidFill>
              </a:rPr>
              <a:t>/8</a:t>
            </a:r>
            <a:br>
              <a:rPr lang="it-IT" altLang="it-IT" sz="3200" dirty="0">
                <a:solidFill>
                  <a:schemeClr val="bg1"/>
                </a:solidFill>
              </a:rPr>
            </a:br>
            <a:r>
              <a:rPr lang="it-IT" altLang="it-IT" sz="1400" b="0" dirty="0">
                <a:solidFill>
                  <a:schemeClr val="bg1"/>
                </a:solidFill>
              </a:rPr>
              <a:t>Rapporti di lunghezza tra scempie e geminate in italiano. Una rassegna bibliografica (A. Romano, 19/10/2014)</a:t>
            </a:r>
            <a:br>
              <a:rPr lang="it-IT" altLang="it-IT" sz="1400" b="0" dirty="0">
                <a:solidFill>
                  <a:schemeClr val="bg1"/>
                </a:solidFill>
              </a:rPr>
            </a:br>
            <a:endParaRPr lang="it-IT" altLang="it-IT" sz="1400" b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31467F-0033-4E81-B536-6E916254566E}"/>
              </a:ext>
            </a:extLst>
          </p:cNvPr>
          <p:cNvSpPr/>
          <p:nvPr/>
        </p:nvSpPr>
        <p:spPr>
          <a:xfrm>
            <a:off x="539552" y="177281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0" dirty="0">
                <a:solidFill>
                  <a:schemeClr val="bg1"/>
                </a:solidFill>
              </a:rPr>
              <a:t>Farnetani &amp; Kori (1986) (un parlante fiorentino e due lombardi) 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	FI	MI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/n/	64	80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</a:t>
            </a:r>
            <a:r>
              <a:rPr lang="it-IT" sz="2000" i="0" dirty="0" err="1">
                <a:solidFill>
                  <a:schemeClr val="bg1"/>
                </a:solidFill>
              </a:rPr>
              <a:t>nn</a:t>
            </a:r>
            <a:r>
              <a:rPr lang="it-IT" sz="2000" i="0" dirty="0">
                <a:solidFill>
                  <a:schemeClr val="bg1"/>
                </a:solidFill>
              </a:rPr>
              <a:t>/	205	230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/l/	64	70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</a:t>
            </a:r>
            <a:r>
              <a:rPr lang="it-IT" sz="2000" i="0" dirty="0" err="1">
                <a:solidFill>
                  <a:schemeClr val="bg1"/>
                </a:solidFill>
              </a:rPr>
              <a:t>ll</a:t>
            </a:r>
            <a:r>
              <a:rPr lang="it-IT" sz="2000" i="0" dirty="0">
                <a:solidFill>
                  <a:schemeClr val="bg1"/>
                </a:solidFill>
              </a:rPr>
              <a:t>/	196	217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/s/	127	-</a:t>
            </a:r>
          </a:p>
          <a:p>
            <a:pPr algn="just"/>
            <a:r>
              <a:rPr lang="it-IT" sz="2000" i="0" dirty="0">
                <a:solidFill>
                  <a:schemeClr val="bg1"/>
                </a:solidFill>
              </a:rPr>
              <a:t>/</a:t>
            </a:r>
            <a:r>
              <a:rPr lang="it-IT" sz="2000" i="0" dirty="0" err="1">
                <a:solidFill>
                  <a:schemeClr val="bg1"/>
                </a:solidFill>
              </a:rPr>
              <a:t>ss</a:t>
            </a:r>
            <a:r>
              <a:rPr lang="it-IT" sz="2000" i="0" dirty="0">
                <a:solidFill>
                  <a:schemeClr val="bg1"/>
                </a:solidFill>
              </a:rPr>
              <a:t>/	221	263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2000" i="0" dirty="0" err="1">
                <a:solidFill>
                  <a:schemeClr val="bg1"/>
                </a:solidFill>
              </a:rPr>
              <a:t>Eemerge</a:t>
            </a:r>
            <a:r>
              <a:rPr lang="it-IT" sz="2000" i="0" dirty="0">
                <a:solidFill>
                  <a:schemeClr val="bg1"/>
                </a:solidFill>
              </a:rPr>
              <a:t> un rapporto medio di circa 2,5.</a:t>
            </a:r>
          </a:p>
          <a:p>
            <a:pPr algn="just"/>
            <a:endParaRPr lang="it-IT" sz="2000" i="0" dirty="0">
              <a:solidFill>
                <a:schemeClr val="bg1"/>
              </a:solidFill>
            </a:endParaRPr>
          </a:p>
          <a:p>
            <a:pPr algn="just"/>
            <a:r>
              <a:rPr lang="it-IT" sz="1800" i="0" dirty="0">
                <a:solidFill>
                  <a:schemeClr val="bg1"/>
                </a:solidFill>
              </a:rPr>
              <a:t>Farnetani E. &amp; Kori </a:t>
            </a:r>
            <a:r>
              <a:rPr lang="it-IT" sz="1800" i="0" dirty="0" err="1">
                <a:solidFill>
                  <a:schemeClr val="bg1"/>
                </a:solidFill>
              </a:rPr>
              <a:t>Sh</a:t>
            </a:r>
            <a:r>
              <a:rPr lang="it-IT" sz="1800" i="0" dirty="0">
                <a:solidFill>
                  <a:schemeClr val="bg1"/>
                </a:solidFill>
              </a:rPr>
              <a:t>. (1986). “Effects of </a:t>
            </a:r>
            <a:r>
              <a:rPr lang="it-IT" sz="1800" i="0" dirty="0" err="1">
                <a:solidFill>
                  <a:schemeClr val="bg1"/>
                </a:solidFill>
              </a:rPr>
              <a:t>Syllable</a:t>
            </a:r>
            <a:r>
              <a:rPr lang="it-IT" sz="1800" i="0" dirty="0">
                <a:solidFill>
                  <a:schemeClr val="bg1"/>
                </a:solidFill>
              </a:rPr>
              <a:t> and Word </a:t>
            </a:r>
            <a:r>
              <a:rPr lang="it-IT" sz="1800" i="0" dirty="0" err="1">
                <a:solidFill>
                  <a:schemeClr val="bg1"/>
                </a:solidFill>
              </a:rPr>
              <a:t>Structure</a:t>
            </a:r>
            <a:r>
              <a:rPr lang="it-IT" sz="1800" i="0" dirty="0">
                <a:solidFill>
                  <a:schemeClr val="bg1"/>
                </a:solidFill>
              </a:rPr>
              <a:t> on </a:t>
            </a:r>
            <a:r>
              <a:rPr lang="it-IT" sz="1800" i="0" dirty="0" err="1">
                <a:solidFill>
                  <a:schemeClr val="bg1"/>
                </a:solidFill>
              </a:rPr>
              <a:t>Segmental</a:t>
            </a:r>
            <a:r>
              <a:rPr lang="it-IT" sz="1800" i="0" dirty="0">
                <a:solidFill>
                  <a:schemeClr val="bg1"/>
                </a:solidFill>
              </a:rPr>
              <a:t> </a:t>
            </a:r>
            <a:r>
              <a:rPr lang="it-IT" sz="1800" i="0" dirty="0" err="1">
                <a:solidFill>
                  <a:schemeClr val="bg1"/>
                </a:solidFill>
              </a:rPr>
              <a:t>Durations</a:t>
            </a:r>
            <a:r>
              <a:rPr lang="it-IT" sz="1800" i="0" dirty="0">
                <a:solidFill>
                  <a:schemeClr val="bg1"/>
                </a:solidFill>
              </a:rPr>
              <a:t> in Spoken </a:t>
            </a:r>
            <a:r>
              <a:rPr lang="it-IT" sz="1800" i="0" dirty="0" err="1">
                <a:solidFill>
                  <a:schemeClr val="bg1"/>
                </a:solidFill>
              </a:rPr>
              <a:t>Italian</a:t>
            </a:r>
            <a:r>
              <a:rPr lang="it-IT" sz="1800" i="0" dirty="0">
                <a:solidFill>
                  <a:schemeClr val="bg1"/>
                </a:solidFill>
              </a:rPr>
              <a:t>”. Speech Communication, 5, 17-34.</a:t>
            </a:r>
          </a:p>
        </p:txBody>
      </p:sp>
    </p:spTree>
    <p:extLst>
      <p:ext uri="{BB962C8B-B14F-4D97-AF65-F5344CB8AC3E}">
        <p14:creationId xmlns:p14="http://schemas.microsoft.com/office/powerpoint/2010/main" val="4006080173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a">
  <a:themeElements>
    <a:clrScheme name="Generica 6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CCECFF"/>
      </a:hlink>
      <a:folHlink>
        <a:srgbClr val="FFCCFF"/>
      </a:folHlink>
    </a:clrScheme>
    <a:fontScheme name="Generic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a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a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a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a 4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9999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a 5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CCEC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a 6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CCEC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10476</TotalTime>
  <Words>5069</Words>
  <Application>Microsoft Office PowerPoint</Application>
  <PresentationFormat>Presentazione su schermo (4:3)</PresentationFormat>
  <Paragraphs>503</Paragraphs>
  <Slides>41</Slides>
  <Notes>40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2" baseType="lpstr">
      <vt:lpstr>Arial</vt:lpstr>
      <vt:lpstr>Arial Narrow</vt:lpstr>
      <vt:lpstr>Calibri</vt:lpstr>
      <vt:lpstr>SILDoulos IPA93</vt:lpstr>
      <vt:lpstr>Symbol</vt:lpstr>
      <vt:lpstr>Times New Roman</vt:lpstr>
      <vt:lpstr>TimesNewRomanPS-ItalicMT</vt:lpstr>
      <vt:lpstr>TimesNewRomanPSMT</vt:lpstr>
      <vt:lpstr>Wingdings</vt:lpstr>
      <vt:lpstr>Generica</vt:lpstr>
      <vt:lpstr>Paint Shop Pro Image</vt:lpstr>
      <vt:lpstr>Opposizioni di lunghezza consonantica nei dialetti salentini</vt:lpstr>
      <vt:lpstr>SOMMARIO</vt:lpstr>
      <vt:lpstr>Introduzione  Consonanti geminate nelle lingue del mondo</vt:lpstr>
      <vt:lpstr>Introduzione – Da dove vengono?</vt:lpstr>
      <vt:lpstr>Geminate italiane: doppie o lunghe? </vt:lpstr>
      <vt:lpstr>Geminate italiane: lunghe</vt:lpstr>
      <vt:lpstr>Lunghezza delle geminate 1/8 Rapporti di lunghezza tra scempie e geminate in italiano. Una rassegna bibliografica (A. Romano, 19/10/2014) </vt:lpstr>
      <vt:lpstr>Lunghezza delle geminate 2/8 Rapporti di lunghezza tra scempie e geminate in italiano. Una rassegna bibliografica (A. Romano, 19/10/2014) </vt:lpstr>
      <vt:lpstr>Lunghezza delle geminate 3/8 Rapporti di lunghezza tra scempie e geminate in italiano. Una rassegna bibliografica (A. Romano, 19/10/2014) </vt:lpstr>
      <vt:lpstr>Lunghezza delle geminate 4/8 Rapporti di lunghezza tra scempie e geminate in italiano. Una rassegna bibliografica (A. Romano, 19/10/2014) </vt:lpstr>
      <vt:lpstr>Lunghezza delle geminate 5/8 Rapporti di lunghezza tra scempie e geminate in italiano. Una rassegna bibliografica (A. Romano, 19/10/2014) </vt:lpstr>
      <vt:lpstr>Lunghezza delle geminate 6/8 Rapporti di lunghezza tra scempie e geminate in italiano. Una rassegna bibliografica (A. Romano, 19/10/2014) </vt:lpstr>
      <vt:lpstr>Lunghezza delle geminate 7/8 Rapporti di lunghezza tra scempie e geminate in italiano. Una rassegna bibliografica (A. Romano, 19/10/2014) </vt:lpstr>
      <vt:lpstr>Lunghezza delle geminate 8/8 Rapporti di lunghezza tra scempie e geminate in italiano. Una rassegna bibliografica (A. Romano, 19/10/2014) </vt:lpstr>
      <vt:lpstr>Opposizioni di lunghezza ai confini di parola</vt:lpstr>
      <vt:lpstr>Geminate iniziali in italiano</vt:lpstr>
      <vt:lpstr>Geminate iniziali in WL</vt:lpstr>
      <vt:lpstr>Coppie minime salentine</vt:lpstr>
      <vt:lpstr>Consonanti geminate iniziali salentine</vt:lpstr>
      <vt:lpstr>Geminate iniziali salentine: distinzioni</vt:lpstr>
      <vt:lpstr>Geminate iniziali e tipi sillabici</vt:lpstr>
      <vt:lpstr>Geminate iniziali (GI) e tipi sillabici:  importanza per i dialetti salentini e l’it. reg. sal.</vt:lpstr>
      <vt:lpstr>Geminate iniziali: origine 1/3</vt:lpstr>
      <vt:lpstr>Geminate iniziali: origine 2/3</vt:lpstr>
      <vt:lpstr>Geminate iniziali: origine 3/3</vt:lpstr>
      <vt:lpstr>Geminate iniziali: origine (cfr. Bertinetto &amp; Loporcaro 2000)</vt:lpstr>
      <vt:lpstr>GI: un problema di fonologia ...           ... e di fonetica articolatoria, acustica e percettiva</vt:lpstr>
      <vt:lpstr>Materiali</vt:lpstr>
      <vt:lpstr>Esempi da Parabita</vt:lpstr>
      <vt:lpstr>Esempi da Alezio</vt:lpstr>
      <vt:lpstr>Schema di realizzazioni delle opposizioni</vt:lpstr>
      <vt:lpstr>Indici acustici</vt:lpstr>
      <vt:lpstr>Opposizioni di lunghezza impossibili per /j/</vt:lpstr>
      <vt:lpstr>Indici acustici: conclusioni provvisorie</vt:lpstr>
      <vt:lpstr>Indici acustici spettrali  (non temporali)</vt:lpstr>
      <vt:lpstr>Durate delle fasi in diverse condizioni iniziali</vt:lpstr>
      <vt:lpstr>Durate parziali.  Occlusiva bilabiale sorda scempia-geminata </vt:lpstr>
      <vt:lpstr>Durate parziali.  Occlusiva alveodentale sorda scempia-geminata </vt:lpstr>
      <vt:lpstr>Durate parziali.  Occlusiva velare sorda scempia-geminata</vt:lpstr>
      <vt:lpstr>Conclusioni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>Geminiz</dc:subject>
  <dc:creator>AR</dc:creator>
  <cp:lastModifiedBy>Antonio Romano</cp:lastModifiedBy>
  <cp:revision>161</cp:revision>
  <cp:lastPrinted>1601-01-01T00:00:00Z</cp:lastPrinted>
  <dcterms:created xsi:type="dcterms:W3CDTF">1601-01-01T00:00:00Z</dcterms:created>
  <dcterms:modified xsi:type="dcterms:W3CDTF">2022-05-28T05:23:16Z</dcterms:modified>
</cp:coreProperties>
</file>