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99" r:id="rId3"/>
    <p:sldId id="320" r:id="rId4"/>
    <p:sldId id="318" r:id="rId5"/>
    <p:sldId id="319" r:id="rId6"/>
    <p:sldId id="317" r:id="rId7"/>
  </p:sldIdLst>
  <p:sldSz cx="9144000" cy="6858000" type="screen4x3"/>
  <p:notesSz cx="9748838" cy="68548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400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59">
          <p15:clr>
            <a:srgbClr val="A4A3A4"/>
          </p15:clr>
        </p15:guide>
        <p15:guide id="2" pos="30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EDE20"/>
    <a:srgbClr val="07FD01"/>
    <a:srgbClr val="CCECFF"/>
    <a:srgbClr val="33CCCC"/>
    <a:srgbClr val="99CCFF"/>
    <a:srgbClr val="CCCCFF"/>
    <a:srgbClr val="CC00FF"/>
    <a:srgbClr val="CC0099"/>
    <a:srgbClr val="FF33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 autoAdjust="0"/>
    <p:restoredTop sz="94677" autoAdjust="0"/>
  </p:normalViewPr>
  <p:slideViewPr>
    <p:cSldViewPr>
      <p:cViewPr varScale="1">
        <p:scale>
          <a:sx n="55" d="100"/>
          <a:sy n="55" d="100"/>
        </p:scale>
        <p:origin x="84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554" y="-78"/>
      </p:cViewPr>
      <p:guideLst>
        <p:guide orient="horz" pos="2159"/>
        <p:guide pos="30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E3F308B-2992-46A9-94AA-DBC004C6A7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243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7" tIns="46054" rIns="92107" bIns="46054" numCol="1" anchor="t" anchorCtr="0" compatLnSpc="1">
            <a:prstTxWarp prst="textNoShape">
              <a:avLst/>
            </a:prstTxWarp>
          </a:bodyPr>
          <a:lstStyle>
            <a:lvl1pPr algn="l" defTabSz="920750" eaLnBrk="0" hangingPunct="0">
              <a:defRPr sz="1200" i="0"/>
            </a:lvl1pPr>
          </a:lstStyle>
          <a:p>
            <a:endParaRPr lang="it-IT" altLang="it-IT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CB7C6D0-8409-492C-9900-B3183B948D9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24500" y="0"/>
            <a:ext cx="42243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7" tIns="46054" rIns="92107" bIns="46054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 i="0"/>
            </a:lvl1pPr>
          </a:lstStyle>
          <a:p>
            <a:endParaRPr lang="it-IT" altLang="it-IT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6DE2A40C-198E-40DF-8780-785B06695F5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1925"/>
            <a:ext cx="42243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7" tIns="46054" rIns="92107" bIns="46054" numCol="1" anchor="b" anchorCtr="0" compatLnSpc="1">
            <a:prstTxWarp prst="textNoShape">
              <a:avLst/>
            </a:prstTxWarp>
          </a:bodyPr>
          <a:lstStyle>
            <a:lvl1pPr algn="l" defTabSz="920750" eaLnBrk="0" hangingPunct="0">
              <a:defRPr sz="1200" i="0"/>
            </a:lvl1pPr>
          </a:lstStyle>
          <a:p>
            <a:r>
              <a:rPr lang="it-IT" altLang="it-IT"/>
              <a:t>Geminate iniziali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B9E0B02E-8592-45AD-BD46-CD5DD22DA55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24500" y="6511925"/>
            <a:ext cx="42243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7" tIns="46054" rIns="92107" bIns="46054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 i="0"/>
            </a:lvl1pPr>
          </a:lstStyle>
          <a:p>
            <a:fld id="{FBD8E220-7246-4276-87AA-7D8121E8ED4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37927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>
            <a:extLst>
              <a:ext uri="{FF2B5EF4-FFF2-40B4-BE49-F238E27FC236}">
                <a16:creationId xmlns:a16="http://schemas.microsoft.com/office/drawing/2014/main" id="{44864E1B-06CA-4FF4-835F-B7EB0DF542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243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7" tIns="46054" rIns="92107" bIns="46054" numCol="1" anchor="t" anchorCtr="0" compatLnSpc="1">
            <a:prstTxWarp prst="textNoShape">
              <a:avLst/>
            </a:prstTxWarp>
          </a:bodyPr>
          <a:lstStyle>
            <a:lvl1pPr algn="l" defTabSz="920750" eaLnBrk="0" hangingPunct="0">
              <a:defRPr sz="1200" i="0"/>
            </a:lvl1pPr>
          </a:lstStyle>
          <a:p>
            <a:endParaRPr lang="it-IT" altLang="it-IT"/>
          </a:p>
        </p:txBody>
      </p:sp>
      <p:sp>
        <p:nvSpPr>
          <p:cNvPr id="15363" name="Rectangle 1027">
            <a:extLst>
              <a:ext uri="{FF2B5EF4-FFF2-40B4-BE49-F238E27FC236}">
                <a16:creationId xmlns:a16="http://schemas.microsoft.com/office/drawing/2014/main" id="{6B5A036C-4523-4DAC-A28A-9D1C2F3C08F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24500" y="0"/>
            <a:ext cx="42243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7" tIns="46054" rIns="92107" bIns="46054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 i="0"/>
            </a:lvl1pPr>
          </a:lstStyle>
          <a:p>
            <a:endParaRPr lang="it-IT" altLang="it-IT"/>
          </a:p>
        </p:txBody>
      </p:sp>
      <p:sp>
        <p:nvSpPr>
          <p:cNvPr id="15364" name="Rectangle 1028">
            <a:extLst>
              <a:ext uri="{FF2B5EF4-FFF2-40B4-BE49-F238E27FC236}">
                <a16:creationId xmlns:a16="http://schemas.microsoft.com/office/drawing/2014/main" id="{0AD523DA-01B9-42BC-992F-73EE1619343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59125" y="512763"/>
            <a:ext cx="3430588" cy="2573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1029">
            <a:extLst>
              <a:ext uri="{FF2B5EF4-FFF2-40B4-BE49-F238E27FC236}">
                <a16:creationId xmlns:a16="http://schemas.microsoft.com/office/drawing/2014/main" id="{63C876E3-BD0E-4C10-AE7C-0EB2E328874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1750" y="3255963"/>
            <a:ext cx="7145338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7" tIns="46054" rIns="92107" bIns="460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5366" name="Rectangle 1030">
            <a:extLst>
              <a:ext uri="{FF2B5EF4-FFF2-40B4-BE49-F238E27FC236}">
                <a16:creationId xmlns:a16="http://schemas.microsoft.com/office/drawing/2014/main" id="{2A84F2D6-ABF1-456D-8C5A-329258018F1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1925"/>
            <a:ext cx="42243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7" tIns="46054" rIns="92107" bIns="46054" numCol="1" anchor="b" anchorCtr="0" compatLnSpc="1">
            <a:prstTxWarp prst="textNoShape">
              <a:avLst/>
            </a:prstTxWarp>
          </a:bodyPr>
          <a:lstStyle>
            <a:lvl1pPr algn="l" defTabSz="920750" eaLnBrk="0" hangingPunct="0">
              <a:defRPr sz="1200" i="0"/>
            </a:lvl1pPr>
          </a:lstStyle>
          <a:p>
            <a:endParaRPr lang="it-IT" altLang="it-IT"/>
          </a:p>
        </p:txBody>
      </p:sp>
      <p:sp>
        <p:nvSpPr>
          <p:cNvPr id="15367" name="Rectangle 1031">
            <a:extLst>
              <a:ext uri="{FF2B5EF4-FFF2-40B4-BE49-F238E27FC236}">
                <a16:creationId xmlns:a16="http://schemas.microsoft.com/office/drawing/2014/main" id="{40552747-3D89-4B8D-B69D-A78F53666F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24500" y="6511925"/>
            <a:ext cx="42243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7" tIns="46054" rIns="92107" bIns="46054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 i="0"/>
            </a:lvl1pPr>
          </a:lstStyle>
          <a:p>
            <a:fld id="{639B9166-43F0-4CDB-9297-01A0E47A941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68836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4E399DD5-685C-4A55-8839-4AA3F325FD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40443F-612F-4903-A432-530A0E6BCFCA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6C8A6088-D9AB-4A00-AB4C-374AB0216E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41599FA-2D4C-45A8-9221-52C3F741C8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F853CCC5-9F8B-42E6-9250-BC8653579A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A268E-0BB7-48D5-BA5F-9D0DD17E67D8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FBC489CF-DE8B-4787-BAF5-DA8757F90C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BE497618-D2D1-428D-A5C5-810454FA8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77332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F853CCC5-9F8B-42E6-9250-BC8653579A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A268E-0BB7-48D5-BA5F-9D0DD17E67D8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FBC489CF-DE8B-4787-BAF5-DA8757F90C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BE497618-D2D1-428D-A5C5-810454FA8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33061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F853CCC5-9F8B-42E6-9250-BC8653579A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A268E-0BB7-48D5-BA5F-9D0DD17E67D8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FBC489CF-DE8B-4787-BAF5-DA8757F90C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BE497618-D2D1-428D-A5C5-810454FA8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84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F853CCC5-9F8B-42E6-9250-BC8653579A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A268E-0BB7-48D5-BA5F-9D0DD17E67D8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FBC489CF-DE8B-4787-BAF5-DA8757F90C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BE497618-D2D1-428D-A5C5-810454FA8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23972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E5BF69C0-A0EE-4617-B2A1-6846AED86C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CB2CCB-D08B-4089-B3C4-31D7A7E2C239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3ED8F1EB-A6A6-4C30-BD9F-5DD21E9705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7A1A8876-B6D1-450D-96B7-BD2A461469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0482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73B02919-326D-4127-AE57-036DDB597E74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2484438" y="404813"/>
            <a:ext cx="6400800" cy="1722437"/>
          </a:xfrm>
        </p:spPr>
        <p:txBody>
          <a:bodyPr anchor="b"/>
          <a:lstStyle>
            <a:lvl1pPr>
              <a:lnSpc>
                <a:spcPct val="80000"/>
              </a:lnSpc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 altLang="it-IT" noProof="0"/>
              <a:t>Fare clic per modificare lo stile del titolo dello </a:t>
            </a:r>
            <a:br>
              <a:rPr lang="it-IT" altLang="it-IT" noProof="0"/>
            </a:br>
            <a:r>
              <a:rPr lang="it-IT" altLang="it-IT" noProof="0"/>
              <a:t>schema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C23E2E69-220D-4536-8D28-E71A7C5AA996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36963" y="2708275"/>
            <a:ext cx="44196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 altLang="it-IT" noProof="0"/>
              <a:t>Fare clic per modificare lo stile del sottotitolo dello schema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DB3ADBA-ACBF-4733-BCFA-88A47B14FA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95288" y="6453188"/>
            <a:ext cx="8353425" cy="404812"/>
          </a:xfrm>
        </p:spPr>
        <p:txBody>
          <a:bodyPr/>
          <a:lstStyle>
            <a:lvl1pPr>
              <a:defRPr i="1"/>
            </a:lvl1pPr>
          </a:lstStyle>
          <a:p>
            <a:r>
              <a:rPr lang="it-IT" altLang="it-IT"/>
              <a:t>XIIIe Giornate GFS 2002 – Dip. di Linguistica - Fac. di Lingue e Letterature Straniere - Università degli studi di Pisa 28 - 30 Novembre 2002</a:t>
            </a:r>
          </a:p>
          <a:p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A66B19-B623-4FD2-B7D5-C966B97A6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C282F0E-BFC4-47CE-926A-72FD39B6D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5107BAF-55BE-4EFD-A729-F828D46298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XIIIe Giornate GFS 2002 – Dip. di Linguistica - Fac. di Lingue e Letterature Straniere - Università degli studi di Pisa 28 - 30 Novembre 2002</a:t>
            </a:r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429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02DCE89-4937-4FBB-BC4C-686C307729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91400" y="152400"/>
            <a:ext cx="1524000" cy="59436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B8C166A-B031-4A67-9E6D-14D5A8414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19400" y="152400"/>
            <a:ext cx="4419600" cy="59436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13469D0-08A8-405C-8350-ACE7535266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XIIIe Giornate GFS 2002 – Dip. di Linguistica - Fac. di Lingue e Letterature Straniere - Università degli studi di Pisa 28 - 30 Novembre 2002</a:t>
            </a:r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2626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FC1700-A725-405E-9FA9-9CC1B4893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034AAB-B3DD-455E-BC08-87B7E19E1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B61E7B6-65A4-4B49-BAD4-996926A9AA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XIIIe Giornate GFS 2002 – Dip. di Linguistica - Fac. di Lingue e Letterature Straniere - Università degli studi di Pisa 28 - 30 Novembre 2002</a:t>
            </a:r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637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0B09FF-2E73-4F2B-B6A0-1F6ABEBE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12CCF2D-5B5D-4571-92DF-46AE48FA3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B4943DF-7E0D-492C-9856-C3E7242A6C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XIIIe Giornate GFS 2002 – Dip. di Linguistica - Fac. di Lingue e Letterature Straniere - Università degli studi di Pisa 28 - 30 Novembre 2002</a:t>
            </a:r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6961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76BE12-CE3F-4B17-8410-4B31FFF5C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EF9F97-C97C-4BF7-B483-8BB762A0F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570A64-DE8A-482C-A1D1-A403C422D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968A87-C81D-42BA-A3D1-E4301554E7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XIIIe Giornate GFS 2002 – Dip. di Linguistica - Fac. di Lingue e Letterature Straniere - Università degli studi di Pisa 28 - 30 Novembre 2002</a:t>
            </a:r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7691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90167B-E1F0-4B17-AD8C-9B5DE9D73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ED0318-36DA-41D8-9A13-A9D6F53B5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D396BFC-B7B1-492A-BDE2-A574D5F72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D25B8FB-F998-42A1-AC3F-E36A43295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1B8E4FF-DB29-486A-9605-1A54398118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C9C8E5CA-68E0-4EC3-9EA0-CF1A46824F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XIIIe Giornate GFS 2002 – Dip. di Linguistica - Fac. di Lingue e Letterature Straniere - Università degli studi di Pisa 28 - 30 Novembre 2002</a:t>
            </a:r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789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3C6D85-D1D9-4D16-AD86-0D6E81F6E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40A4271-7E4E-4EC4-A2F5-A2DD10E0D6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XIIIe Giornate GFS 2002 – Dip. di Linguistica - Fac. di Lingue e Letterature Straniere - Università degli studi di Pisa 28 - 30 Novembre 2002</a:t>
            </a:r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9809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FDAA028-CDE0-4BF4-A444-AE1BE6679E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XIIIe Giornate GFS 2002 – Dip. di Linguistica - Fac. di Lingue e Letterature Straniere - Università degli studi di Pisa 28 - 30 Novembre 2002</a:t>
            </a:r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0087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50D637-E926-481C-8EF0-4B369DEAC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CFA43B-EBEC-4874-AD7E-647ECF1DD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3270E78-E0DD-4B44-87B9-086093E06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D905B0-BE51-4C23-B27C-9FF0CFF8E4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XIIIe Giornate GFS 2002 – Dip. di Linguistica - Fac. di Lingue e Letterature Straniere - Università degli studi di Pisa 28 - 30 Novembre 2002</a:t>
            </a:r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5275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56FE67-3222-4DD7-99CC-707638CDF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1309417-E4A4-4793-BAB7-BD3DCE97C0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830BDA2-5DF5-4F0D-B165-9E95EE5F5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CEE0B7-09E5-40FA-B5BC-F0E54EC3C9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XIIIe Giornate GFS 2002 – Dip. di Linguistica - Fac. di Lingue e Letterature Straniere - Università degli studi di Pisa 28 - 30 Novembre 2002</a:t>
            </a:r>
          </a:p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4768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5E945C25-4194-4486-BC31-64A0E06E7C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152400"/>
            <a:ext cx="6019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62" tIns="46032" rIns="92062" bIns="4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BD7FB3E-59A8-4647-9B62-D3D8A18B22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62" tIns="46032" rIns="92062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F949929-329B-4D1A-B7AD-06A680420EB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400800"/>
            <a:ext cx="8424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62" tIns="46032" rIns="92062" bIns="46032" numCol="1" anchor="ctr" anchorCtr="0" compatLnSpc="1">
            <a:prstTxWarp prst="textNoShape">
              <a:avLst/>
            </a:prstTxWarp>
          </a:bodyPr>
          <a:lstStyle>
            <a:lvl1pPr>
              <a:defRPr i="0">
                <a:cs typeface="Times New Roman" panose="02020603050405020304" pitchFamily="18" charset="0"/>
              </a:defRPr>
            </a:lvl1pPr>
          </a:lstStyle>
          <a:p>
            <a:r>
              <a:rPr lang="it-IT" altLang="it-IT"/>
              <a:t>XIIIe Giornate GFS 2002 – Dip. di Linguistica - Fac. di Lingue e Letterature Straniere - Università degli studi di Pisa 28 - 30 Novembre 2002</a:t>
            </a:r>
          </a:p>
          <a:p>
            <a:endParaRPr lang="it-IT" alt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u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«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1" name="Rectangle 25">
            <a:extLst>
              <a:ext uri="{FF2B5EF4-FFF2-40B4-BE49-F238E27FC236}">
                <a16:creationId xmlns:a16="http://schemas.microsoft.com/office/drawing/2014/main" id="{16F231FE-24F4-4A6D-85EA-349FF9825B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536" y="1915219"/>
            <a:ext cx="8352731" cy="1801813"/>
          </a:xfrm>
          <a:noFill/>
          <a:ln/>
        </p:spPr>
        <p:txBody>
          <a:bodyPr/>
          <a:lstStyle/>
          <a:p>
            <a:pPr algn="ctr"/>
            <a:r>
              <a:rPr lang="it-IT" altLang="it-IT" sz="4400" dirty="0">
                <a:solidFill>
                  <a:schemeClr val="bg1"/>
                </a:solidFill>
              </a:rPr>
              <a:t>L’eredità di Oronzo </a:t>
            </a:r>
            <a:r>
              <a:rPr lang="it-IT" altLang="it-IT" sz="4400" dirty="0" err="1">
                <a:solidFill>
                  <a:schemeClr val="bg1"/>
                </a:solidFill>
              </a:rPr>
              <a:t>Parlangeli</a:t>
            </a:r>
            <a:r>
              <a:rPr lang="it-IT" altLang="it-IT" sz="4400" dirty="0">
                <a:solidFill>
                  <a:schemeClr val="bg1"/>
                </a:solidFill>
              </a:rPr>
              <a:t> negli studi sul Salento messapico, greco e romanzo</a:t>
            </a:r>
          </a:p>
        </p:txBody>
      </p:sp>
      <p:sp>
        <p:nvSpPr>
          <p:cNvPr id="4122" name="Rectangle 26">
            <a:extLst>
              <a:ext uri="{FF2B5EF4-FFF2-40B4-BE49-F238E27FC236}">
                <a16:creationId xmlns:a16="http://schemas.microsoft.com/office/drawing/2014/main" id="{BE9973EE-150E-4E01-B1D9-A773F3B69D7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7628" y="4232249"/>
            <a:ext cx="8928546" cy="1511821"/>
          </a:xfrm>
          <a:noFill/>
          <a:ln/>
        </p:spPr>
        <p:txBody>
          <a:bodyPr/>
          <a:lstStyle/>
          <a:p>
            <a:pPr algn="ctr"/>
            <a:r>
              <a:rPr lang="pt-PT" altLang="it-IT" b="1" dirty="0">
                <a:solidFill>
                  <a:schemeClr val="bg1"/>
                </a:solidFill>
              </a:rPr>
              <a:t>Antonio Romano</a:t>
            </a:r>
          </a:p>
          <a:p>
            <a:pPr algn="ctr"/>
            <a:r>
              <a:rPr lang="es-ES" b="1" dirty="0">
                <a:solidFill>
                  <a:srgbClr val="C00000"/>
                </a:solidFill>
              </a:rPr>
              <a:t>Laboratorio di Fonetica Sperimentale “Arturo Genre”</a:t>
            </a:r>
          </a:p>
          <a:p>
            <a:pPr algn="ctr"/>
            <a:r>
              <a:rPr lang="it-IT" altLang="it-IT" sz="2000" i="1" dirty="0" err="1">
                <a:solidFill>
                  <a:schemeClr val="bg1"/>
                </a:solidFill>
              </a:rPr>
              <a:t>Dip</a:t>
            </a:r>
            <a:r>
              <a:rPr lang="it-IT" altLang="it-IT" sz="2000" i="1" dirty="0">
                <a:solidFill>
                  <a:schemeClr val="bg1"/>
                </a:solidFill>
              </a:rPr>
              <a:t>. di Lingue e Lett. Straniere e Culture Moderne</a:t>
            </a:r>
          </a:p>
          <a:p>
            <a:pPr algn="ctr"/>
            <a:r>
              <a:rPr lang="it-IT" altLang="it-IT" sz="2000" i="1" dirty="0">
                <a:solidFill>
                  <a:schemeClr val="bg1"/>
                </a:solidFill>
              </a:rPr>
              <a:t>Università degli Studi di Torino</a:t>
            </a:r>
          </a:p>
          <a:p>
            <a:pPr algn="ctr"/>
            <a:r>
              <a:rPr lang="it-IT" altLang="it-IT" sz="2000" dirty="0">
                <a:solidFill>
                  <a:schemeClr val="accent2">
                    <a:lumMod val="75000"/>
                  </a:schemeClr>
                </a:solidFill>
              </a:rPr>
              <a:t>www.lfsag.unito.it</a:t>
            </a:r>
          </a:p>
          <a:p>
            <a:pPr algn="ctr"/>
            <a:endParaRPr lang="it-IT" altLang="it-IT" sz="2000" i="1" dirty="0">
              <a:solidFill>
                <a:schemeClr val="bg1"/>
              </a:solidFill>
            </a:endParaRPr>
          </a:p>
        </p:txBody>
      </p:sp>
      <p:pic>
        <p:nvPicPr>
          <p:cNvPr id="4132" name="Picture 36">
            <a:extLst>
              <a:ext uri="{FF2B5EF4-FFF2-40B4-BE49-F238E27FC236}">
                <a16:creationId xmlns:a16="http://schemas.microsoft.com/office/drawing/2014/main" id="{F96E0F2E-E425-4FFD-A794-21263106A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1119187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fsag_index">
            <a:extLst>
              <a:ext uri="{FF2B5EF4-FFF2-40B4-BE49-F238E27FC236}">
                <a16:creationId xmlns:a16="http://schemas.microsoft.com/office/drawing/2014/main" id="{FEFD572B-AC0E-408B-A67E-964FA1343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712" y="188640"/>
            <a:ext cx="1962150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0031BCF8-4F53-4CAB-A0BD-027A6C5A40BA}"/>
              </a:ext>
            </a:extLst>
          </p:cNvPr>
          <p:cNvSpPr/>
          <p:nvPr/>
        </p:nvSpPr>
        <p:spPr>
          <a:xfrm>
            <a:off x="1475656" y="188640"/>
            <a:ext cx="63367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i="0" dirty="0">
                <a:solidFill>
                  <a:schemeClr val="bg1"/>
                </a:solidFill>
              </a:rPr>
              <a:t>Giornate di studio nel 100</a:t>
            </a:r>
            <a:r>
              <a:rPr lang="it-IT" sz="2000" i="0" baseline="30000" dirty="0">
                <a:solidFill>
                  <a:schemeClr val="bg1"/>
                </a:solidFill>
              </a:rPr>
              <a:t>o</a:t>
            </a:r>
            <a:r>
              <a:rPr lang="it-IT" sz="2000" i="0" dirty="0">
                <a:solidFill>
                  <a:schemeClr val="bg1"/>
                </a:solidFill>
              </a:rPr>
              <a:t> anniversario </a:t>
            </a:r>
            <a:r>
              <a:rPr lang="it-IT" sz="2000" i="0" dirty="0" err="1">
                <a:solidFill>
                  <a:schemeClr val="bg1"/>
                </a:solidFill>
              </a:rPr>
              <a:t>parlangeliano</a:t>
            </a:r>
            <a:endParaRPr lang="it-IT" sz="2000" i="0" dirty="0">
              <a:solidFill>
                <a:schemeClr val="bg1"/>
              </a:solidFill>
            </a:endParaRPr>
          </a:p>
          <a:p>
            <a:r>
              <a:rPr lang="it-IT" sz="2000" dirty="0">
                <a:solidFill>
                  <a:schemeClr val="bg1"/>
                </a:solidFill>
              </a:rPr>
              <a:t>Oronzo </a:t>
            </a:r>
            <a:r>
              <a:rPr lang="it-IT" sz="2000" dirty="0" err="1">
                <a:solidFill>
                  <a:schemeClr val="bg1"/>
                </a:solidFill>
              </a:rPr>
              <a:t>Parlangèli</a:t>
            </a:r>
            <a:r>
              <a:rPr lang="it-IT" sz="2000" dirty="0">
                <a:solidFill>
                  <a:schemeClr val="bg1"/>
                </a:solidFill>
              </a:rPr>
              <a:t> (1923-1969)</a:t>
            </a:r>
          </a:p>
          <a:p>
            <a:endParaRPr lang="it-IT" sz="1800" dirty="0">
              <a:solidFill>
                <a:schemeClr val="bg1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2732537-274A-4000-92D0-B7FF6714EBE7}"/>
              </a:ext>
            </a:extLst>
          </p:cNvPr>
          <p:cNvSpPr/>
          <p:nvPr/>
        </p:nvSpPr>
        <p:spPr>
          <a:xfrm>
            <a:off x="1547664" y="6351711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800" dirty="0">
              <a:solidFill>
                <a:srgbClr val="FF0000"/>
              </a:solidFill>
            </a:endParaRPr>
          </a:p>
          <a:p>
            <a:r>
              <a:rPr lang="it-IT" sz="1600" i="0" dirty="0">
                <a:solidFill>
                  <a:schemeClr val="bg1"/>
                </a:solidFill>
              </a:rPr>
              <a:t>Novoli, 4/07/2023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90241A2B-D3E2-44EB-8665-D14CDCF7BD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536" y="291801"/>
            <a:ext cx="8207158" cy="472176"/>
          </a:xfrm>
          <a:noFill/>
          <a:ln/>
        </p:spPr>
        <p:txBody>
          <a:bodyPr/>
          <a:lstStyle/>
          <a:p>
            <a:r>
              <a:rPr lang="it-IT" altLang="it-IT" sz="3200" dirty="0">
                <a:solidFill>
                  <a:schemeClr val="bg1"/>
                </a:solidFill>
              </a:rPr>
              <a:t>Oronzo </a:t>
            </a:r>
            <a:r>
              <a:rPr lang="it-IT" altLang="it-IT" sz="3200" dirty="0" err="1">
                <a:solidFill>
                  <a:schemeClr val="bg1"/>
                </a:solidFill>
              </a:rPr>
              <a:t>Parlangeli</a:t>
            </a:r>
            <a:r>
              <a:rPr lang="it-IT" altLang="it-IT" sz="3200" dirty="0">
                <a:solidFill>
                  <a:schemeClr val="bg1"/>
                </a:solidFill>
              </a:rPr>
              <a:t>: figura poliedrica</a:t>
            </a:r>
            <a:endParaRPr lang="it-IT" altLang="it-IT" sz="3200" b="0" dirty="0">
              <a:solidFill>
                <a:schemeClr val="bg1"/>
              </a:solidFill>
            </a:endParaRP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81C55F9E-8831-47D2-886D-FD0B70E03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619" y="908720"/>
            <a:ext cx="8496944" cy="120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7" tIns="45714" rIns="91427" bIns="45714" anchor="ctr">
            <a:spAutoFit/>
          </a:bodyPr>
          <a:lstStyle>
            <a:lvl1pPr indent="180975"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it-IT" altLang="it-IT" i="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altLang="it-IT" dirty="0" err="1">
                <a:solidFill>
                  <a:schemeClr val="bg1"/>
                </a:solidFill>
              </a:rPr>
              <a:t>Intellettuale</a:t>
            </a:r>
            <a:r>
              <a:rPr lang="fr-FR" altLang="it-IT" dirty="0">
                <a:solidFill>
                  <a:schemeClr val="bg1"/>
                </a:solidFill>
              </a:rPr>
              <a:t> </a:t>
            </a:r>
            <a:r>
              <a:rPr lang="fr-FR" altLang="it-IT" dirty="0" err="1">
                <a:solidFill>
                  <a:schemeClr val="bg1"/>
                </a:solidFill>
              </a:rPr>
              <a:t>rigoroso</a:t>
            </a:r>
            <a:r>
              <a:rPr lang="fr-FR" altLang="it-IT" dirty="0">
                <a:solidFill>
                  <a:schemeClr val="bg1"/>
                </a:solidFill>
              </a:rPr>
              <a:t> e appassionato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altLang="it-IT" i="0" dirty="0">
                <a:solidFill>
                  <a:schemeClr val="bg1"/>
                </a:solidFill>
              </a:rPr>
              <a:t> </a:t>
            </a:r>
            <a:r>
              <a:rPr lang="fr-FR" altLang="it-IT" i="0" dirty="0" err="1">
                <a:solidFill>
                  <a:schemeClr val="bg1"/>
                </a:solidFill>
              </a:rPr>
              <a:t>Studioso</a:t>
            </a:r>
            <a:r>
              <a:rPr lang="fr-FR" altLang="it-IT" i="0" dirty="0">
                <a:solidFill>
                  <a:schemeClr val="bg1"/>
                </a:solidFill>
              </a:rPr>
              <a:t> </a:t>
            </a:r>
            <a:r>
              <a:rPr lang="fr-FR" altLang="it-IT" i="0" dirty="0" err="1">
                <a:solidFill>
                  <a:schemeClr val="bg1"/>
                </a:solidFill>
              </a:rPr>
              <a:t>vicino</a:t>
            </a:r>
            <a:r>
              <a:rPr lang="fr-FR" altLang="it-IT" i="0" dirty="0">
                <a:solidFill>
                  <a:schemeClr val="bg1"/>
                </a:solidFill>
              </a:rPr>
              <a:t> alla gente…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altLang="it-IT" i="0" dirty="0">
                <a:solidFill>
                  <a:schemeClr val="bg1"/>
                </a:solidFill>
              </a:rPr>
              <a:t> « </a:t>
            </a:r>
            <a:r>
              <a:rPr lang="fr-FR" altLang="it-IT" i="0" dirty="0" err="1">
                <a:solidFill>
                  <a:schemeClr val="bg1"/>
                </a:solidFill>
              </a:rPr>
              <a:t>Agitatore</a:t>
            </a:r>
            <a:r>
              <a:rPr lang="fr-FR" altLang="it-IT" i="0" dirty="0">
                <a:solidFill>
                  <a:schemeClr val="bg1"/>
                </a:solidFill>
              </a:rPr>
              <a:t> » </a:t>
            </a:r>
            <a:r>
              <a:rPr lang="fr-FR" altLang="it-IT" i="0" dirty="0" err="1">
                <a:solidFill>
                  <a:schemeClr val="bg1"/>
                </a:solidFill>
              </a:rPr>
              <a:t>scientifico</a:t>
            </a:r>
            <a:endParaRPr lang="it-IT" altLang="it-IT" i="0" dirty="0">
              <a:solidFill>
                <a:schemeClr val="bg1"/>
              </a:solidFill>
            </a:endParaRPr>
          </a:p>
        </p:txBody>
      </p:sp>
      <p:pic>
        <p:nvPicPr>
          <p:cNvPr id="164865" name="Immagine 1">
            <a:extLst>
              <a:ext uri="{FF2B5EF4-FFF2-40B4-BE49-F238E27FC236}">
                <a16:creationId xmlns:a16="http://schemas.microsoft.com/office/drawing/2014/main" id="{74AD3334-EDAA-4783-A362-C6FF7ED9D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751" y="2258006"/>
            <a:ext cx="2498426" cy="333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2" descr="3DA43765">
            <a:extLst>
              <a:ext uri="{FF2B5EF4-FFF2-40B4-BE49-F238E27FC236}">
                <a16:creationId xmlns:a16="http://schemas.microsoft.com/office/drawing/2014/main" id="{F435DCEC-4897-4E74-9356-E4605C556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58006"/>
            <a:ext cx="2306901" cy="333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065663D7-A0CF-4B8D-AA6D-0FC4EB255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5717723"/>
            <a:ext cx="8496944" cy="101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7" tIns="45714" rIns="91427" bIns="45714" anchor="ctr">
            <a:spAutoFit/>
          </a:bodyPr>
          <a:lstStyle>
            <a:lvl1pPr indent="180975"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indent="0"/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Scriveva D. Palazzo (</a:t>
            </a:r>
            <a:r>
              <a:rPr lang="it-IT" altLang="it-IT" sz="2000" dirty="0">
                <a:solidFill>
                  <a:schemeClr val="bg1"/>
                </a:solidFill>
                <a:cs typeface="Times New Roman" panose="02020603050405020304" pitchFamily="18" charset="0"/>
              </a:rPr>
              <a:t>ASP</a:t>
            </a:r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, 1969): «Mi domando perché </a:t>
            </a:r>
            <a:r>
              <a:rPr lang="it-IT" altLang="it-IT" sz="2000" i="0" dirty="0">
                <a:solidFill>
                  <a:schemeClr val="accent2"/>
                </a:solidFill>
                <a:cs typeface="Times New Roman" panose="02020603050405020304" pitchFamily="18" charset="0"/>
              </a:rPr>
              <a:t>scrivere</a:t>
            </a:r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 ancora di O. P., cosa dire di più e meglio di quanto non sia stato detto e scritto su di Lui…» </a:t>
            </a:r>
            <a:b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it-IT" altLang="it-IT" sz="2000" b="1" i="0" dirty="0">
                <a:solidFill>
                  <a:schemeClr val="accent2"/>
                </a:solidFill>
                <a:cs typeface="Times New Roman" panose="02020603050405020304" pitchFamily="18" charset="0"/>
              </a:rPr>
              <a:t>[e da Lui stesso]</a:t>
            </a:r>
            <a:r>
              <a:rPr lang="it-IT" altLang="it-IT" sz="2000" i="0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endParaRPr lang="it-IT" altLang="it-IT" sz="20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67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90241A2B-D3E2-44EB-8665-D14CDCF7BD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2397" y="287362"/>
            <a:ext cx="8207158" cy="472176"/>
          </a:xfrm>
          <a:noFill/>
          <a:ln/>
        </p:spPr>
        <p:txBody>
          <a:bodyPr/>
          <a:lstStyle/>
          <a:p>
            <a:r>
              <a:rPr lang="it-IT" altLang="it-IT" sz="3200" dirty="0">
                <a:solidFill>
                  <a:schemeClr val="bg1"/>
                </a:solidFill>
              </a:rPr>
              <a:t>Cosa sappiamo del messapico…</a:t>
            </a:r>
            <a:endParaRPr lang="it-IT" altLang="it-IT" sz="3200" b="0" dirty="0">
              <a:solidFill>
                <a:schemeClr val="bg1"/>
              </a:solidFill>
            </a:endParaRP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81C55F9E-8831-47D2-886D-FD0B70E03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766" y="908720"/>
            <a:ext cx="8496944" cy="120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7" tIns="45714" rIns="91427" bIns="45714" anchor="ctr">
            <a:spAutoFit/>
          </a:bodyPr>
          <a:lstStyle>
            <a:lvl1pPr indent="180975"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it-IT" altLang="it-IT" i="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altLang="it-IT" dirty="0" err="1">
                <a:solidFill>
                  <a:schemeClr val="bg1"/>
                </a:solidFill>
              </a:rPr>
              <a:t>Messapi</a:t>
            </a:r>
            <a:r>
              <a:rPr lang="fr-FR" altLang="it-IT" dirty="0">
                <a:solidFill>
                  <a:schemeClr val="bg1"/>
                </a:solidFill>
              </a:rPr>
              <a:t>...  </a:t>
            </a:r>
            <a:r>
              <a:rPr lang="fr-FR" altLang="it-IT" dirty="0" err="1">
                <a:solidFill>
                  <a:schemeClr val="bg1"/>
                </a:solidFill>
              </a:rPr>
              <a:t>Messapico</a:t>
            </a:r>
            <a:r>
              <a:rPr lang="fr-FR" altLang="it-IT" i="0" dirty="0">
                <a:solidFill>
                  <a:schemeClr val="bg1"/>
                </a:solidFill>
              </a:rPr>
              <a:t>: ca. 600 </a:t>
            </a:r>
            <a:r>
              <a:rPr lang="fr-FR" altLang="it-IT" i="0" dirty="0" err="1">
                <a:solidFill>
                  <a:schemeClr val="bg1"/>
                </a:solidFill>
              </a:rPr>
              <a:t>iscrizioni</a:t>
            </a:r>
            <a:endParaRPr lang="fr-FR" altLang="it-IT" i="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altLang="it-IT" i="0" dirty="0">
                <a:solidFill>
                  <a:schemeClr val="bg1"/>
                </a:solidFill>
              </a:rPr>
              <a:t> Mommsen, </a:t>
            </a:r>
            <a:r>
              <a:rPr lang="fr-FR" altLang="it-IT" i="0" dirty="0" err="1">
                <a:solidFill>
                  <a:schemeClr val="bg1"/>
                </a:solidFill>
              </a:rPr>
              <a:t>Krahe</a:t>
            </a:r>
            <a:r>
              <a:rPr lang="fr-FR" altLang="it-IT" i="0" dirty="0">
                <a:solidFill>
                  <a:schemeClr val="bg1"/>
                </a:solidFill>
              </a:rPr>
              <a:t>, </a:t>
            </a:r>
            <a:r>
              <a:rPr lang="fr-FR" altLang="it-IT" i="0" dirty="0" err="1">
                <a:solidFill>
                  <a:schemeClr val="bg1"/>
                </a:solidFill>
              </a:rPr>
              <a:t>Ribezzo</a:t>
            </a:r>
            <a:r>
              <a:rPr lang="fr-FR" altLang="it-IT" i="0" dirty="0">
                <a:solidFill>
                  <a:schemeClr val="bg1"/>
                </a:solidFill>
              </a:rPr>
              <a:t>… </a:t>
            </a:r>
            <a:r>
              <a:rPr lang="fr-FR" altLang="it-IT" dirty="0">
                <a:solidFill>
                  <a:schemeClr val="bg1"/>
                </a:solidFill>
              </a:rPr>
              <a:t>CIM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altLang="it-IT" i="0" dirty="0">
                <a:solidFill>
                  <a:schemeClr val="bg1"/>
                </a:solidFill>
              </a:rPr>
              <a:t> </a:t>
            </a:r>
            <a:r>
              <a:rPr lang="fr-FR" altLang="it-IT" b="1" i="0" dirty="0" err="1">
                <a:solidFill>
                  <a:srgbClr val="C00000"/>
                </a:solidFill>
              </a:rPr>
              <a:t>Parlangeli</a:t>
            </a:r>
            <a:r>
              <a:rPr lang="fr-FR" altLang="it-IT" b="1" i="0" dirty="0">
                <a:solidFill>
                  <a:srgbClr val="C00000"/>
                </a:solidFill>
              </a:rPr>
              <a:t> (1960)</a:t>
            </a:r>
            <a:r>
              <a:rPr lang="fr-FR" altLang="it-IT" i="0" dirty="0">
                <a:solidFill>
                  <a:schemeClr val="bg1"/>
                </a:solidFill>
              </a:rPr>
              <a:t>, Santoro (1984)</a:t>
            </a:r>
            <a:endParaRPr lang="it-IT" altLang="it-IT" i="0" dirty="0">
              <a:solidFill>
                <a:schemeClr val="bg1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E003A06-7935-46F3-9C8C-9E5285722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3" y="2204864"/>
            <a:ext cx="3524475" cy="251199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6DEBC20-B12F-4F27-858E-CEEEAF3CC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797152"/>
            <a:ext cx="3747211" cy="201358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EB22000-99D0-4584-B26E-2486FA6C9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766" y="4794917"/>
            <a:ext cx="1364127" cy="1866153"/>
          </a:xfrm>
          <a:prstGeom prst="rect">
            <a:avLst/>
          </a:prstGeom>
        </p:spPr>
      </p:pic>
      <p:pic>
        <p:nvPicPr>
          <p:cNvPr id="7" name="Picture 2" descr="What language did the Romans speak in the Roman Empire? - Quora">
            <a:extLst>
              <a:ext uri="{FF2B5EF4-FFF2-40B4-BE49-F238E27FC236}">
                <a16:creationId xmlns:a16="http://schemas.microsoft.com/office/drawing/2014/main" id="{4CD66F45-4980-5050-F528-FA3182F7E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514" y="2392403"/>
            <a:ext cx="3316982" cy="43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7C1E151D-A1C2-466F-B1C6-D20C94B50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2282455"/>
            <a:ext cx="2880320" cy="193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7" tIns="45714" rIns="91427" bIns="45714" anchor="ctr">
            <a:spAutoFit/>
          </a:bodyPr>
          <a:lstStyle>
            <a:lvl1pPr indent="180975"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it-IT" altLang="it-IT" i="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altLang="it-IT" i="0" dirty="0">
                <a:solidFill>
                  <a:schemeClr val="bg1"/>
                </a:solidFill>
              </a:rPr>
              <a:t>De Simone (1999)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altLang="it-IT" i="0" dirty="0">
                <a:solidFill>
                  <a:schemeClr val="bg1"/>
                </a:solidFill>
              </a:rPr>
              <a:t> </a:t>
            </a:r>
            <a:r>
              <a:rPr lang="fr-FR" altLang="it-IT" i="0" dirty="0" err="1">
                <a:solidFill>
                  <a:schemeClr val="bg1"/>
                </a:solidFill>
              </a:rPr>
              <a:t>Marchesini</a:t>
            </a:r>
            <a:r>
              <a:rPr lang="fr-FR" altLang="it-IT" i="0" dirty="0">
                <a:solidFill>
                  <a:schemeClr val="bg1"/>
                </a:solidFill>
              </a:rPr>
              <a:t> (2015)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altLang="it-IT" i="0" dirty="0">
                <a:solidFill>
                  <a:schemeClr val="bg1"/>
                </a:solidFill>
              </a:rPr>
              <a:t> </a:t>
            </a:r>
            <a:r>
              <a:rPr lang="fr-FR" altLang="it-IT" dirty="0" err="1">
                <a:solidFill>
                  <a:schemeClr val="bg1"/>
                </a:solidFill>
              </a:rPr>
              <a:t>Mnamon</a:t>
            </a:r>
            <a:r>
              <a:rPr lang="fr-FR" altLang="it-IT" dirty="0">
                <a:solidFill>
                  <a:schemeClr val="bg1"/>
                </a:solidFill>
              </a:rPr>
              <a:t> @ sns.it</a:t>
            </a:r>
          </a:p>
          <a:p>
            <a:pPr lvl="1"/>
            <a:r>
              <a:rPr lang="fr-FR" altLang="it-IT" dirty="0">
                <a:solidFill>
                  <a:schemeClr val="bg1"/>
                </a:solidFill>
              </a:rPr>
              <a:t>         …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altLang="it-IT" i="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altLang="it-IT" i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Gensini</a:t>
            </a:r>
            <a:r>
              <a:rPr lang="fr-FR" altLang="it-IT" i="0" dirty="0">
                <a:solidFill>
                  <a:schemeClr val="bg1"/>
                </a:solidFill>
              </a:rPr>
              <a:t> (2019) </a:t>
            </a:r>
            <a:endParaRPr lang="it-IT" altLang="it-IT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65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90241A2B-D3E2-44EB-8665-D14CDCF7BD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1520" y="404664"/>
            <a:ext cx="8207158" cy="472176"/>
          </a:xfrm>
          <a:noFill/>
          <a:ln/>
        </p:spPr>
        <p:txBody>
          <a:bodyPr/>
          <a:lstStyle/>
          <a:p>
            <a:r>
              <a:rPr lang="it-IT" altLang="it-IT" sz="3200" dirty="0">
                <a:solidFill>
                  <a:schemeClr val="bg1"/>
                </a:solidFill>
              </a:rPr>
              <a:t>Salento greco</a:t>
            </a:r>
            <a:endParaRPr lang="it-IT" altLang="it-IT" sz="3200" b="0" dirty="0">
              <a:solidFill>
                <a:schemeClr val="bg1"/>
              </a:solidFill>
            </a:endParaRP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81C55F9E-8831-47D2-886D-FD0B70E03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021959"/>
            <a:ext cx="8786730" cy="569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7" tIns="45714" rIns="91427" bIns="45714" anchor="ctr">
            <a:spAutoFit/>
          </a:bodyPr>
          <a:lstStyle>
            <a:lvl1pPr indent="180975"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it-IT" altLang="it-IT" i="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altLang="it-IT" dirty="0" err="1">
                <a:solidFill>
                  <a:schemeClr val="bg1"/>
                </a:solidFill>
              </a:rPr>
              <a:t>Vexata</a:t>
            </a:r>
            <a:r>
              <a:rPr lang="fr-FR" altLang="it-IT" dirty="0">
                <a:solidFill>
                  <a:schemeClr val="bg1"/>
                </a:solidFill>
              </a:rPr>
              <a:t> </a:t>
            </a:r>
            <a:r>
              <a:rPr lang="fr-FR" altLang="it-IT" dirty="0" err="1">
                <a:solidFill>
                  <a:schemeClr val="bg1"/>
                </a:solidFill>
              </a:rPr>
              <a:t>quæstio</a:t>
            </a:r>
            <a:r>
              <a:rPr lang="fr-FR" altLang="it-IT" dirty="0">
                <a:solidFill>
                  <a:schemeClr val="bg1"/>
                </a:solidFill>
              </a:rPr>
              <a:t> </a:t>
            </a:r>
            <a:r>
              <a:rPr lang="fr-FR" altLang="it-IT" i="0" dirty="0">
                <a:solidFill>
                  <a:schemeClr val="bg1"/>
                </a:solidFill>
              </a:rPr>
              <a:t>(</a:t>
            </a:r>
            <a:r>
              <a:rPr lang="fr-FR" altLang="it-IT" i="0" dirty="0" err="1">
                <a:solidFill>
                  <a:schemeClr val="bg1"/>
                </a:solidFill>
              </a:rPr>
              <a:t>Hp</a:t>
            </a:r>
            <a:r>
              <a:rPr lang="fr-FR" altLang="it-IT" i="0" dirty="0">
                <a:solidFill>
                  <a:schemeClr val="bg1"/>
                </a:solidFill>
              </a:rPr>
              <a:t>. di G. Rohlfs 1933)</a:t>
            </a:r>
            <a:br>
              <a:rPr lang="fr-FR" altLang="it-IT" dirty="0">
                <a:solidFill>
                  <a:schemeClr val="bg1"/>
                </a:solidFill>
              </a:rPr>
            </a:br>
            <a:r>
              <a:rPr lang="fr-FR" altLang="it-IT" dirty="0">
                <a:solidFill>
                  <a:schemeClr val="bg1"/>
                </a:solidFill>
              </a:rPr>
              <a:t>		</a:t>
            </a:r>
            <a:r>
              <a:rPr lang="fr-FR" altLang="it-IT" i="0" dirty="0">
                <a:solidFill>
                  <a:schemeClr val="bg1"/>
                </a:solidFill>
              </a:rPr>
              <a:t>(O.P. 1953: </a:t>
            </a:r>
            <a:r>
              <a:rPr lang="it-IT" dirty="0">
                <a:solidFill>
                  <a:schemeClr val="accent2"/>
                </a:solidFill>
              </a:rPr>
              <a:t>Sui dialetti romanzi e romaici del Salento</a:t>
            </a:r>
            <a:r>
              <a:rPr lang="fr-FR" altLang="it-IT" i="0" dirty="0">
                <a:solidFill>
                  <a:schemeClr val="bg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altLang="it-IT" dirty="0">
                <a:solidFill>
                  <a:schemeClr val="bg1"/>
                </a:solidFill>
              </a:rPr>
              <a:t> </a:t>
            </a:r>
            <a:r>
              <a:rPr lang="fr-FR" altLang="it-IT" i="0" dirty="0" err="1">
                <a:solidFill>
                  <a:schemeClr val="bg1"/>
                </a:solidFill>
              </a:rPr>
              <a:t>Antica</a:t>
            </a:r>
            <a:r>
              <a:rPr lang="fr-FR" altLang="it-IT" i="0" dirty="0">
                <a:solidFill>
                  <a:schemeClr val="bg1"/>
                </a:solidFill>
              </a:rPr>
              <a:t> </a:t>
            </a:r>
            <a:r>
              <a:rPr lang="fr-FR" altLang="it-IT" i="0" dirty="0" err="1">
                <a:solidFill>
                  <a:schemeClr val="bg1"/>
                </a:solidFill>
              </a:rPr>
              <a:t>latinizzazione</a:t>
            </a:r>
            <a:r>
              <a:rPr lang="fr-FR" altLang="it-IT" i="0" dirty="0">
                <a:solidFill>
                  <a:schemeClr val="bg1"/>
                </a:solidFill>
              </a:rPr>
              <a:t> (dei </a:t>
            </a:r>
            <a:r>
              <a:rPr lang="fr-FR" altLang="it-IT" i="0" dirty="0" err="1">
                <a:solidFill>
                  <a:schemeClr val="bg1"/>
                </a:solidFill>
              </a:rPr>
              <a:t>messapi</a:t>
            </a:r>
            <a:r>
              <a:rPr lang="fr-FR" altLang="it-IT" i="0" dirty="0">
                <a:solidFill>
                  <a:schemeClr val="bg1"/>
                </a:solidFill>
              </a:rPr>
              <a:t>), </a:t>
            </a:r>
            <a:r>
              <a:rPr lang="fr-FR" altLang="it-IT" i="0" dirty="0" err="1">
                <a:solidFill>
                  <a:schemeClr val="bg1"/>
                </a:solidFill>
              </a:rPr>
              <a:t>bilinguismo</a:t>
            </a:r>
            <a:r>
              <a:rPr lang="fr-FR" altLang="it-IT" i="0" dirty="0">
                <a:solidFill>
                  <a:schemeClr val="bg1"/>
                </a:solidFill>
              </a:rPr>
              <a:t> </a:t>
            </a:r>
            <a:r>
              <a:rPr lang="fr-FR" altLang="it-IT" i="0" dirty="0" err="1">
                <a:solidFill>
                  <a:schemeClr val="bg1"/>
                </a:solidFill>
              </a:rPr>
              <a:t>greco-latino</a:t>
            </a:r>
            <a:r>
              <a:rPr lang="fr-FR" altLang="it-IT" i="0" dirty="0">
                <a:solidFill>
                  <a:schemeClr val="bg1"/>
                </a:solidFill>
              </a:rPr>
              <a:t>…</a:t>
            </a:r>
          </a:p>
          <a:p>
            <a:pPr indent="0"/>
            <a:r>
              <a:rPr lang="fr-FR" altLang="it-IT" i="0" dirty="0">
                <a:solidFill>
                  <a:schemeClr val="bg1"/>
                </a:solidFill>
              </a:rPr>
              <a:t>							(</a:t>
            </a:r>
            <a:r>
              <a:rPr lang="fr-FR" altLang="it-IT" i="0" dirty="0" err="1">
                <a:solidFill>
                  <a:schemeClr val="bg1"/>
                </a:solidFill>
              </a:rPr>
              <a:t>Fanciullo</a:t>
            </a:r>
            <a:r>
              <a:rPr lang="fr-FR" altLang="it-IT" i="0" dirty="0">
                <a:solidFill>
                  <a:schemeClr val="bg1"/>
                </a:solidFill>
              </a:rPr>
              <a:t> 1996)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altLang="it-IT" i="0" dirty="0">
                <a:solidFill>
                  <a:schemeClr val="bg1"/>
                </a:solidFill>
              </a:rPr>
              <a:t> Greco </a:t>
            </a:r>
            <a:r>
              <a:rPr lang="fr-FR" altLang="it-IT" i="0" dirty="0" err="1">
                <a:solidFill>
                  <a:schemeClr val="bg1"/>
                </a:solidFill>
              </a:rPr>
              <a:t>cretese</a:t>
            </a:r>
            <a:r>
              <a:rPr lang="fr-FR" altLang="it-IT" i="0" dirty="0">
                <a:solidFill>
                  <a:schemeClr val="bg1"/>
                </a:solidFill>
              </a:rPr>
              <a:t>, </a:t>
            </a:r>
            <a:r>
              <a:rPr lang="fr-FR" altLang="it-IT" i="0" dirty="0" err="1">
                <a:solidFill>
                  <a:schemeClr val="bg1"/>
                </a:solidFill>
              </a:rPr>
              <a:t>zaconico</a:t>
            </a:r>
            <a:r>
              <a:rPr lang="fr-FR" altLang="it-IT" i="0" dirty="0">
                <a:solidFill>
                  <a:schemeClr val="bg1"/>
                </a:solidFill>
              </a:rPr>
              <a:t>, </a:t>
            </a:r>
            <a:r>
              <a:rPr lang="fr-FR" altLang="it-IT" i="0" dirty="0" err="1">
                <a:solidFill>
                  <a:schemeClr val="bg1"/>
                </a:solidFill>
              </a:rPr>
              <a:t>cargesiota</a:t>
            </a:r>
            <a:r>
              <a:rPr lang="fr-FR" altLang="it-IT" i="0" dirty="0">
                <a:solidFill>
                  <a:schemeClr val="bg1"/>
                </a:solidFill>
              </a:rPr>
              <a:t> (</a:t>
            </a:r>
            <a:r>
              <a:rPr lang="fr-FR" altLang="it-IT" i="0" dirty="0" err="1">
                <a:solidFill>
                  <a:schemeClr val="bg1"/>
                </a:solidFill>
              </a:rPr>
              <a:t>Parlangeli</a:t>
            </a:r>
            <a:r>
              <a:rPr lang="fr-FR" altLang="it-IT" i="0" dirty="0">
                <a:solidFill>
                  <a:schemeClr val="bg1"/>
                </a:solidFill>
              </a:rPr>
              <a:t> 1956-59)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altLang="it-IT" i="0" dirty="0">
                <a:solidFill>
                  <a:schemeClr val="bg1"/>
                </a:solidFill>
              </a:rPr>
              <a:t> </a:t>
            </a:r>
            <a:r>
              <a:rPr lang="fr-FR" altLang="it-IT" i="0" dirty="0" err="1">
                <a:solidFill>
                  <a:schemeClr val="bg1"/>
                </a:solidFill>
              </a:rPr>
              <a:t>Continuità</a:t>
            </a:r>
            <a:r>
              <a:rPr lang="fr-FR" altLang="it-IT" i="0" dirty="0">
                <a:solidFill>
                  <a:schemeClr val="bg1"/>
                </a:solidFill>
              </a:rPr>
              <a:t>? (Poso 1988, Lombardo 1993)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altLang="it-IT" i="0" dirty="0">
                <a:solidFill>
                  <a:schemeClr val="bg1"/>
                </a:solidFill>
              </a:rPr>
              <a:t> Rel. di M. Lombardo al </a:t>
            </a:r>
            <a:r>
              <a:rPr lang="fr-FR" altLang="it-IT" dirty="0">
                <a:solidFill>
                  <a:schemeClr val="bg1"/>
                </a:solidFill>
              </a:rPr>
              <a:t>II </a:t>
            </a:r>
            <a:r>
              <a:rPr lang="fr-FR" altLang="it-IT" dirty="0" err="1">
                <a:solidFill>
                  <a:schemeClr val="bg1"/>
                </a:solidFill>
              </a:rPr>
              <a:t>Congresso</a:t>
            </a:r>
            <a:r>
              <a:rPr lang="fr-FR" altLang="it-IT" dirty="0">
                <a:solidFill>
                  <a:schemeClr val="bg1"/>
                </a:solidFill>
              </a:rPr>
              <a:t> di </a:t>
            </a:r>
            <a:r>
              <a:rPr lang="fr-FR" altLang="it-IT" dirty="0" err="1">
                <a:solidFill>
                  <a:schemeClr val="bg1"/>
                </a:solidFill>
              </a:rPr>
              <a:t>Studi</a:t>
            </a:r>
            <a:r>
              <a:rPr lang="fr-FR" altLang="it-IT" dirty="0">
                <a:solidFill>
                  <a:schemeClr val="bg1"/>
                </a:solidFill>
              </a:rPr>
              <a:t> </a:t>
            </a:r>
            <a:r>
              <a:rPr lang="fr-FR" altLang="it-IT" dirty="0" err="1">
                <a:solidFill>
                  <a:schemeClr val="bg1"/>
                </a:solidFill>
              </a:rPr>
              <a:t>Grecanici</a:t>
            </a:r>
            <a:r>
              <a:rPr lang="fr-FR" altLang="it-IT" dirty="0">
                <a:solidFill>
                  <a:schemeClr val="bg1"/>
                </a:solidFill>
              </a:rPr>
              <a:t> </a:t>
            </a:r>
          </a:p>
          <a:p>
            <a:pPr indent="0"/>
            <a:r>
              <a:rPr lang="fr-FR" altLang="it-IT" i="0" dirty="0">
                <a:solidFill>
                  <a:schemeClr val="bg1"/>
                </a:solidFill>
              </a:rPr>
              <a:t>						(</a:t>
            </a:r>
            <a:r>
              <a:rPr lang="fr-FR" altLang="it-IT" i="0" dirty="0" err="1">
                <a:solidFill>
                  <a:schemeClr val="bg1"/>
                </a:solidFill>
              </a:rPr>
              <a:t>Sternatia</a:t>
            </a:r>
            <a:r>
              <a:rPr lang="fr-FR" altLang="it-IT" i="0" dirty="0">
                <a:solidFill>
                  <a:schemeClr val="bg1"/>
                </a:solidFill>
              </a:rPr>
              <a:t>, 2-4/06/2023)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altLang="it-IT" i="0" dirty="0">
                <a:solidFill>
                  <a:schemeClr val="accent2"/>
                </a:solidFill>
              </a:rPr>
              <a:t> &gt; </a:t>
            </a:r>
            <a:r>
              <a:rPr lang="fr-FR" altLang="it-IT" i="0" dirty="0" err="1">
                <a:solidFill>
                  <a:schemeClr val="accent2"/>
                </a:solidFill>
              </a:rPr>
              <a:t>greco</a:t>
            </a:r>
            <a:r>
              <a:rPr lang="fr-FR" altLang="it-IT" i="0" dirty="0">
                <a:solidFill>
                  <a:schemeClr val="accent2"/>
                </a:solidFill>
              </a:rPr>
              <a:t> </a:t>
            </a:r>
            <a:r>
              <a:rPr lang="fr-FR" altLang="it-IT" i="0" dirty="0" err="1">
                <a:solidFill>
                  <a:schemeClr val="accent2"/>
                </a:solidFill>
              </a:rPr>
              <a:t>medievale</a:t>
            </a:r>
            <a:r>
              <a:rPr lang="fr-FR" altLang="it-IT" i="0" dirty="0">
                <a:solidFill>
                  <a:schemeClr val="accent2"/>
                </a:solidFill>
              </a:rPr>
              <a:t> e </a:t>
            </a:r>
            <a:r>
              <a:rPr lang="fr-FR" altLang="it-IT" i="0" dirty="0" err="1">
                <a:solidFill>
                  <a:schemeClr val="accent2"/>
                </a:solidFill>
              </a:rPr>
              <a:t>bizantino</a:t>
            </a:r>
            <a:endParaRPr lang="fr-FR" altLang="it-IT" i="0" dirty="0">
              <a:solidFill>
                <a:schemeClr val="accent2"/>
              </a:solidFill>
            </a:endParaRPr>
          </a:p>
          <a:p>
            <a:pPr indent="0"/>
            <a:endParaRPr lang="fr-FR" altLang="it-IT" i="0" dirty="0">
              <a:solidFill>
                <a:schemeClr val="accent2"/>
              </a:solidFill>
            </a:endParaRPr>
          </a:p>
          <a:p>
            <a:pPr indent="0"/>
            <a:endParaRPr lang="fr-FR" altLang="it-IT" sz="2800" i="0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altLang="it-IT" i="0" dirty="0">
                <a:solidFill>
                  <a:schemeClr val="accent6">
                    <a:lumMod val="50000"/>
                  </a:schemeClr>
                </a:solidFill>
              </a:rPr>
              <a:t> Molto </a:t>
            </a:r>
            <a:r>
              <a:rPr lang="fr-FR" altLang="it-IT" i="0" dirty="0" err="1">
                <a:solidFill>
                  <a:schemeClr val="accent6">
                    <a:lumMod val="50000"/>
                  </a:schemeClr>
                </a:solidFill>
              </a:rPr>
              <a:t>investimento</a:t>
            </a:r>
            <a:r>
              <a:rPr lang="fr-FR" altLang="it-IT" i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altLang="it-IT" i="0" dirty="0" err="1">
                <a:solidFill>
                  <a:schemeClr val="accent6">
                    <a:lumMod val="50000"/>
                  </a:schemeClr>
                </a:solidFill>
              </a:rPr>
              <a:t>nella</a:t>
            </a:r>
            <a:r>
              <a:rPr lang="fr-FR" altLang="it-IT" i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altLang="it-IT" i="0" dirty="0" err="1">
                <a:solidFill>
                  <a:schemeClr val="accent6">
                    <a:lumMod val="50000"/>
                  </a:schemeClr>
                </a:solidFill>
              </a:rPr>
              <a:t>discussione</a:t>
            </a:r>
            <a:r>
              <a:rPr lang="fr-FR" altLang="it-IT" i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altLang="it-IT" i="0" dirty="0" err="1">
                <a:solidFill>
                  <a:schemeClr val="accent6">
                    <a:lumMod val="50000"/>
                  </a:schemeClr>
                </a:solidFill>
              </a:rPr>
              <a:t>sulle</a:t>
            </a:r>
            <a:r>
              <a:rPr lang="fr-FR" altLang="it-IT" i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altLang="it-IT" i="0" dirty="0" err="1">
                <a:solidFill>
                  <a:schemeClr val="accent6">
                    <a:lumMod val="50000"/>
                  </a:schemeClr>
                </a:solidFill>
              </a:rPr>
              <a:t>origini</a:t>
            </a:r>
            <a:endParaRPr lang="fr-FR" altLang="it-IT" i="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altLang="it-IT" i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altLang="it-IT" i="0" dirty="0" err="1">
                <a:solidFill>
                  <a:schemeClr val="accent6">
                    <a:lumMod val="50000"/>
                  </a:schemeClr>
                </a:solidFill>
              </a:rPr>
              <a:t>Ricognizioni</a:t>
            </a:r>
            <a:r>
              <a:rPr lang="fr-FR" altLang="it-IT" i="0" dirty="0">
                <a:solidFill>
                  <a:schemeClr val="accent6">
                    <a:lumMod val="50000"/>
                  </a:schemeClr>
                </a:solidFill>
              </a:rPr>
              <a:t> di </a:t>
            </a:r>
            <a:r>
              <a:rPr lang="fr-FR" altLang="it-IT" i="0" dirty="0" err="1">
                <a:solidFill>
                  <a:schemeClr val="accent6">
                    <a:lumMod val="50000"/>
                  </a:schemeClr>
                </a:solidFill>
              </a:rPr>
              <a:t>tipo</a:t>
            </a:r>
            <a:r>
              <a:rPr lang="fr-FR" altLang="it-IT" i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altLang="it-IT" i="0" dirty="0" err="1">
                <a:solidFill>
                  <a:schemeClr val="accent6">
                    <a:lumMod val="50000"/>
                  </a:schemeClr>
                </a:solidFill>
              </a:rPr>
              <a:t>sociolinguistico</a:t>
            </a:r>
            <a:r>
              <a:rPr lang="fr-FR" altLang="it-IT" i="0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fr-FR" altLang="it-IT" dirty="0">
                <a:solidFill>
                  <a:schemeClr val="accent6">
                    <a:lumMod val="50000"/>
                  </a:schemeClr>
                </a:solidFill>
              </a:rPr>
              <a:t>Gruppo di Lecce </a:t>
            </a:r>
            <a:r>
              <a:rPr lang="fr-FR" altLang="it-IT" i="0" dirty="0">
                <a:solidFill>
                  <a:schemeClr val="accent6">
                    <a:lumMod val="50000"/>
                  </a:schemeClr>
                </a:solidFill>
              </a:rPr>
              <a:t>1977)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altLang="it-IT" i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altLang="it-IT" i="0" dirty="0" err="1">
                <a:solidFill>
                  <a:schemeClr val="accent6">
                    <a:lumMod val="50000"/>
                  </a:schemeClr>
                </a:solidFill>
              </a:rPr>
              <a:t>Oggi</a:t>
            </a:r>
            <a:r>
              <a:rPr lang="fr-FR" altLang="it-IT" i="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fr-FR" altLang="it-IT" i="0" dirty="0" err="1">
                <a:solidFill>
                  <a:schemeClr val="accent6">
                    <a:lumMod val="50000"/>
                  </a:schemeClr>
                </a:solidFill>
              </a:rPr>
              <a:t>dopo</a:t>
            </a:r>
            <a:r>
              <a:rPr lang="fr-FR" altLang="it-IT" i="0" dirty="0">
                <a:solidFill>
                  <a:schemeClr val="accent6">
                    <a:lumMod val="50000"/>
                  </a:schemeClr>
                </a:solidFill>
              </a:rPr>
              <a:t> L. 482/99 e « </a:t>
            </a:r>
            <a:r>
              <a:rPr lang="fr-FR" altLang="it-IT" i="0" dirty="0" err="1">
                <a:solidFill>
                  <a:schemeClr val="accent6">
                    <a:lumMod val="50000"/>
                  </a:schemeClr>
                </a:solidFill>
              </a:rPr>
              <a:t>speculazioni</a:t>
            </a:r>
            <a:r>
              <a:rPr lang="fr-FR" altLang="it-IT" i="0" dirty="0">
                <a:solidFill>
                  <a:schemeClr val="accent6">
                    <a:lumMod val="50000"/>
                  </a:schemeClr>
                </a:solidFill>
              </a:rPr>
              <a:t> » varie, 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altLang="it-IT" i="0" dirty="0">
                <a:solidFill>
                  <a:schemeClr val="accent6">
                    <a:lumMod val="50000"/>
                  </a:schemeClr>
                </a:solidFill>
              </a:rPr>
              <a:t> &gt; </a:t>
            </a:r>
            <a:r>
              <a:rPr lang="fr-FR" altLang="it-IT" i="0" dirty="0" err="1">
                <a:solidFill>
                  <a:schemeClr val="accent6">
                    <a:lumMod val="50000"/>
                  </a:schemeClr>
                </a:solidFill>
              </a:rPr>
              <a:t>Studi</a:t>
            </a:r>
            <a:r>
              <a:rPr lang="fr-FR" altLang="it-IT" i="0" dirty="0">
                <a:solidFill>
                  <a:schemeClr val="accent6">
                    <a:lumMod val="50000"/>
                  </a:schemeClr>
                </a:solidFill>
              </a:rPr>
              <a:t> su lingua in </a:t>
            </a:r>
            <a:r>
              <a:rPr lang="fr-FR" altLang="it-IT" i="0" dirty="0" err="1">
                <a:solidFill>
                  <a:schemeClr val="accent6">
                    <a:lumMod val="50000"/>
                  </a:schemeClr>
                </a:solidFill>
              </a:rPr>
              <a:t>agonia</a:t>
            </a:r>
            <a:r>
              <a:rPr lang="fr-FR" altLang="it-IT" i="0" dirty="0">
                <a:solidFill>
                  <a:schemeClr val="accent6">
                    <a:lumMod val="50000"/>
                  </a:schemeClr>
                </a:solidFill>
              </a:rPr>
              <a:t> e « morte di lingua ».</a:t>
            </a:r>
            <a:endParaRPr lang="it-IT" altLang="it-IT" i="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5AF8084A-6D1B-411A-AB6A-B315D566E2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388855"/>
              </p:ext>
            </p:extLst>
          </p:nvPr>
        </p:nvGraphicFramePr>
        <p:xfrm>
          <a:off x="4493774" y="4149079"/>
          <a:ext cx="4254689" cy="1056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3" name="Paint Shop Pro Image" r:id="rId4" imgW="5892683" imgH="1463811" progId="PaintShopPro">
                  <p:embed/>
                </p:oleObj>
              </mc:Choice>
              <mc:Fallback>
                <p:oleObj name="Paint Shop Pro Image" r:id="rId4" imgW="5892683" imgH="1463811" progId="PaintShopPro">
                  <p:embed/>
                  <p:pic>
                    <p:nvPicPr>
                      <p:cNvPr id="39954" name="Object 6">
                        <a:extLst>
                          <a:ext uri="{FF2B5EF4-FFF2-40B4-BE49-F238E27FC236}">
                            <a16:creationId xmlns:a16="http://schemas.microsoft.com/office/drawing/2014/main" id="{20350479-BCD3-4C8B-8387-908FA30D81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3774" y="4149079"/>
                        <a:ext cx="4254689" cy="1056141"/>
                      </a:xfrm>
                      <a:prstGeom prst="rect">
                        <a:avLst/>
                      </a:prstGeom>
                      <a:noFill/>
                      <a:ln w="38100" algn="ctr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6850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90241A2B-D3E2-44EB-8665-D14CDCF7BD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536" y="291801"/>
            <a:ext cx="8207158" cy="472176"/>
          </a:xfrm>
          <a:noFill/>
          <a:ln/>
        </p:spPr>
        <p:txBody>
          <a:bodyPr/>
          <a:lstStyle/>
          <a:p>
            <a:r>
              <a:rPr lang="it-IT" altLang="it-IT" sz="3200" dirty="0">
                <a:solidFill>
                  <a:schemeClr val="bg1"/>
                </a:solidFill>
              </a:rPr>
              <a:t>Dialetti romanzi e questione della lingua</a:t>
            </a:r>
            <a:endParaRPr lang="it-IT" altLang="it-IT" sz="3200" b="0" dirty="0">
              <a:solidFill>
                <a:schemeClr val="bg1"/>
              </a:solidFill>
            </a:endParaRP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81C55F9E-8831-47D2-886D-FD0B70E03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903497"/>
            <a:ext cx="8496944" cy="575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7" tIns="45714" rIns="91427" bIns="45714" anchor="ctr">
            <a:spAutoFit/>
          </a:bodyPr>
          <a:lstStyle>
            <a:lvl1pPr indent="180975"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it-IT" altLang="it-IT" i="0" dirty="0">
                <a:solidFill>
                  <a:schemeClr val="bg1"/>
                </a:solidFill>
                <a:cs typeface="Times New Roman" panose="02020603050405020304" pitchFamily="18" charset="0"/>
              </a:rPr>
              <a:t> Principi descrittivi (tratti, isoglosse, linguistica storica…)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altLang="it-IT" i="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fr-FR" altLang="it-IT" dirty="0">
                <a:solidFill>
                  <a:schemeClr val="bg1"/>
                </a:solidFill>
              </a:rPr>
              <a:t>Carta dei </a:t>
            </a:r>
            <a:r>
              <a:rPr lang="fr-FR" altLang="it-IT" dirty="0" err="1">
                <a:solidFill>
                  <a:schemeClr val="bg1"/>
                </a:solidFill>
              </a:rPr>
              <a:t>Dialetti</a:t>
            </a:r>
            <a:r>
              <a:rPr lang="fr-FR" altLang="it-IT" dirty="0">
                <a:solidFill>
                  <a:schemeClr val="bg1"/>
                </a:solidFill>
              </a:rPr>
              <a:t> </a:t>
            </a:r>
            <a:r>
              <a:rPr lang="fr-FR" altLang="it-IT" dirty="0" err="1">
                <a:solidFill>
                  <a:schemeClr val="bg1"/>
                </a:solidFill>
              </a:rPr>
              <a:t>Italiani</a:t>
            </a:r>
            <a:endParaRPr lang="fr-FR" altLang="it-IT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fr-FR" altLang="it-IT" sz="8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fr-FR" altLang="it-IT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fr-FR" altLang="it-IT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fr-FR" altLang="it-IT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fr-FR" altLang="it-IT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fr-FR" altLang="it-IT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fr-FR" altLang="it-IT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altLang="it-IT" dirty="0">
                <a:solidFill>
                  <a:schemeClr val="bg1"/>
                </a:solidFill>
              </a:rPr>
              <a:t> </a:t>
            </a:r>
            <a:r>
              <a:rPr lang="fr-FR" altLang="it-IT" i="0" dirty="0" err="1">
                <a:solidFill>
                  <a:schemeClr val="accent2"/>
                </a:solidFill>
              </a:rPr>
              <a:t>Emancipazione</a:t>
            </a:r>
            <a:r>
              <a:rPr lang="fr-FR" altLang="it-IT" i="0" dirty="0">
                <a:solidFill>
                  <a:schemeClr val="accent2"/>
                </a:solidFill>
              </a:rPr>
              <a:t> </a:t>
            </a:r>
            <a:r>
              <a:rPr lang="fr-FR" altLang="it-IT" i="0" dirty="0" err="1">
                <a:solidFill>
                  <a:schemeClr val="accent2"/>
                </a:solidFill>
              </a:rPr>
              <a:t>individuale</a:t>
            </a:r>
            <a:r>
              <a:rPr lang="fr-FR" altLang="it-IT" i="0" dirty="0">
                <a:solidFill>
                  <a:schemeClr val="accent2"/>
                </a:solidFill>
              </a:rPr>
              <a:t> </a:t>
            </a:r>
            <a:r>
              <a:rPr lang="fr-FR" altLang="it-IT" i="0" dirty="0" err="1">
                <a:solidFill>
                  <a:schemeClr val="accent2"/>
                </a:solidFill>
              </a:rPr>
              <a:t>nella</a:t>
            </a:r>
            <a:r>
              <a:rPr lang="fr-FR" altLang="it-IT" i="0" dirty="0">
                <a:solidFill>
                  <a:schemeClr val="accent2"/>
                </a:solidFill>
              </a:rPr>
              <a:t> lingua </a:t>
            </a:r>
            <a:r>
              <a:rPr lang="fr-FR" altLang="it-IT" i="0" dirty="0" err="1">
                <a:solidFill>
                  <a:schemeClr val="accent2"/>
                </a:solidFill>
              </a:rPr>
              <a:t>nazionale</a:t>
            </a:r>
            <a:r>
              <a:rPr lang="fr-FR" altLang="it-IT" i="0" dirty="0">
                <a:solidFill>
                  <a:schemeClr val="bg1"/>
                </a:solidFill>
              </a:rPr>
              <a:t>, </a:t>
            </a:r>
          </a:p>
          <a:p>
            <a:pPr indent="0"/>
            <a:r>
              <a:rPr lang="fr-FR" altLang="it-IT" i="0" dirty="0">
                <a:solidFill>
                  <a:schemeClr val="bg1"/>
                </a:solidFill>
              </a:rPr>
              <a:t>	ma </a:t>
            </a:r>
            <a:r>
              <a:rPr lang="fr-FR" altLang="it-IT" i="0" dirty="0" err="1">
                <a:solidFill>
                  <a:srgbClr val="FF0000"/>
                </a:solidFill>
              </a:rPr>
              <a:t>perdita</a:t>
            </a:r>
            <a:r>
              <a:rPr lang="fr-FR" altLang="it-IT" i="0" dirty="0">
                <a:solidFill>
                  <a:srgbClr val="FF0000"/>
                </a:solidFill>
              </a:rPr>
              <a:t> </a:t>
            </a:r>
            <a:r>
              <a:rPr lang="fr-FR" altLang="it-IT" i="0" dirty="0" err="1">
                <a:solidFill>
                  <a:srgbClr val="FF0000"/>
                </a:solidFill>
              </a:rPr>
              <a:t>del</a:t>
            </a:r>
            <a:r>
              <a:rPr lang="fr-FR" altLang="it-IT" i="0" dirty="0">
                <a:solidFill>
                  <a:srgbClr val="FF0000"/>
                </a:solidFill>
              </a:rPr>
              <a:t> </a:t>
            </a:r>
            <a:r>
              <a:rPr lang="fr-FR" altLang="it-IT" i="0" dirty="0" err="1">
                <a:solidFill>
                  <a:srgbClr val="FF0000"/>
                </a:solidFill>
              </a:rPr>
              <a:t>dialetto</a:t>
            </a:r>
            <a:r>
              <a:rPr lang="fr-FR" altLang="it-IT" i="0" dirty="0">
                <a:solidFill>
                  <a:srgbClr val="FF00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altLang="it-IT" i="0" dirty="0">
                <a:solidFill>
                  <a:schemeClr val="bg1"/>
                </a:solidFill>
              </a:rPr>
              <a:t> </a:t>
            </a:r>
            <a:r>
              <a:rPr lang="fr-FR" altLang="it-IT" dirty="0">
                <a:solidFill>
                  <a:schemeClr val="bg1"/>
                </a:solidFill>
              </a:rPr>
              <a:t>Lingua libera e </a:t>
            </a:r>
            <a:r>
              <a:rPr lang="fr-FR" altLang="it-IT" dirty="0" err="1">
                <a:solidFill>
                  <a:schemeClr val="bg1"/>
                </a:solidFill>
              </a:rPr>
              <a:t>libertà</a:t>
            </a:r>
            <a:r>
              <a:rPr lang="fr-FR" altLang="it-IT" dirty="0">
                <a:solidFill>
                  <a:schemeClr val="bg1"/>
                </a:solidFill>
              </a:rPr>
              <a:t> </a:t>
            </a:r>
            <a:r>
              <a:rPr lang="fr-FR" altLang="it-IT" dirty="0" err="1">
                <a:solidFill>
                  <a:schemeClr val="bg1"/>
                </a:solidFill>
              </a:rPr>
              <a:t>linguistica</a:t>
            </a:r>
            <a:r>
              <a:rPr lang="fr-FR" altLang="it-IT" dirty="0">
                <a:solidFill>
                  <a:schemeClr val="bg1"/>
                </a:solidFill>
              </a:rPr>
              <a:t> </a:t>
            </a:r>
            <a:r>
              <a:rPr lang="fr-FR" altLang="it-IT" i="0" dirty="0">
                <a:solidFill>
                  <a:schemeClr val="bg1"/>
                </a:solidFill>
              </a:rPr>
              <a:t>(</a:t>
            </a:r>
            <a:r>
              <a:rPr lang="fr-FR" altLang="it-IT" i="0" dirty="0" err="1">
                <a:solidFill>
                  <a:schemeClr val="bg1"/>
                </a:solidFill>
              </a:rPr>
              <a:t>Terracini</a:t>
            </a:r>
            <a:r>
              <a:rPr lang="fr-FR" altLang="it-IT" i="0" dirty="0">
                <a:solidFill>
                  <a:schemeClr val="bg1"/>
                </a:solidFill>
              </a:rPr>
              <a:t> 1956)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altLang="it-IT" i="0" dirty="0">
                <a:solidFill>
                  <a:schemeClr val="bg1"/>
                </a:solidFill>
              </a:rPr>
              <a:t> Vitale (1960), Pisani (1967)…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altLang="it-IT" i="0" dirty="0">
                <a:solidFill>
                  <a:schemeClr val="bg1"/>
                </a:solidFill>
              </a:rPr>
              <a:t> Pasolini (1964-65), Eco, Don Milani, De Mauro, </a:t>
            </a:r>
            <a:r>
              <a:rPr lang="fr-FR" altLang="it-IT" dirty="0">
                <a:solidFill>
                  <a:schemeClr val="bg1"/>
                </a:solidFill>
              </a:rPr>
              <a:t>GISCEL</a:t>
            </a:r>
            <a:r>
              <a:rPr lang="fr-FR" altLang="it-IT" i="0" dirty="0">
                <a:solidFill>
                  <a:schemeClr val="bg1"/>
                </a:solidFill>
              </a:rPr>
              <a:t>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altLang="it-IT" i="0" dirty="0">
                <a:solidFill>
                  <a:schemeClr val="bg1"/>
                </a:solidFill>
              </a:rPr>
              <a:t> </a:t>
            </a:r>
            <a:r>
              <a:rPr lang="fr-FR" altLang="it-IT" i="0" dirty="0" err="1">
                <a:solidFill>
                  <a:schemeClr val="bg1"/>
                </a:solidFill>
              </a:rPr>
              <a:t>Poesia</a:t>
            </a:r>
            <a:r>
              <a:rPr lang="fr-FR" altLang="it-IT" i="0" dirty="0">
                <a:solidFill>
                  <a:schemeClr val="bg1"/>
                </a:solidFill>
              </a:rPr>
              <a:t> in lingua e </a:t>
            </a:r>
            <a:r>
              <a:rPr lang="fr-FR" altLang="it-IT" i="0" dirty="0" err="1">
                <a:solidFill>
                  <a:schemeClr val="bg1"/>
                </a:solidFill>
              </a:rPr>
              <a:t>poesia</a:t>
            </a:r>
            <a:r>
              <a:rPr lang="fr-FR" altLang="it-IT" i="0" dirty="0">
                <a:solidFill>
                  <a:schemeClr val="bg1"/>
                </a:solidFill>
              </a:rPr>
              <a:t> </a:t>
            </a:r>
            <a:r>
              <a:rPr lang="fr-FR" altLang="it-IT" i="0" dirty="0" err="1">
                <a:solidFill>
                  <a:schemeClr val="bg1"/>
                </a:solidFill>
              </a:rPr>
              <a:t>dialettale</a:t>
            </a:r>
            <a:r>
              <a:rPr lang="fr-FR" altLang="it-IT" i="0" dirty="0">
                <a:solidFill>
                  <a:schemeClr val="bg1"/>
                </a:solidFill>
              </a:rPr>
              <a:t> </a:t>
            </a:r>
            <a:r>
              <a:rPr lang="fr-FR" altLang="it-IT" i="0" dirty="0" err="1">
                <a:solidFill>
                  <a:schemeClr val="bg1"/>
                </a:solidFill>
              </a:rPr>
              <a:t>riflessa</a:t>
            </a:r>
            <a:r>
              <a:rPr lang="fr-FR" altLang="it-IT" i="0" dirty="0">
                <a:solidFill>
                  <a:schemeClr val="bg1"/>
                </a:solidFill>
              </a:rPr>
              <a:t> (v. Mancarella 2015)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altLang="it-IT" i="0" dirty="0">
                <a:solidFill>
                  <a:schemeClr val="bg1"/>
                </a:solidFill>
              </a:rPr>
              <a:t> Lingua </a:t>
            </a:r>
            <a:r>
              <a:rPr lang="fr-FR" altLang="it-IT" i="0" dirty="0" err="1">
                <a:solidFill>
                  <a:schemeClr val="bg1"/>
                </a:solidFill>
              </a:rPr>
              <a:t>autonoma</a:t>
            </a:r>
            <a:r>
              <a:rPr lang="fr-FR" altLang="it-IT" i="0" dirty="0">
                <a:solidFill>
                  <a:schemeClr val="bg1"/>
                </a:solidFill>
              </a:rPr>
              <a:t> vs. </a:t>
            </a:r>
            <a:r>
              <a:rPr lang="fr-FR" altLang="it-IT" i="0" dirty="0" err="1">
                <a:solidFill>
                  <a:srgbClr val="C00000"/>
                </a:solidFill>
              </a:rPr>
              <a:t>dialetto</a:t>
            </a:r>
            <a:r>
              <a:rPr lang="fr-FR" altLang="it-IT" i="0" dirty="0">
                <a:solidFill>
                  <a:srgbClr val="C00000"/>
                </a:solidFill>
              </a:rPr>
              <a:t> </a:t>
            </a:r>
            <a:r>
              <a:rPr lang="fr-FR" altLang="it-IT" i="0" dirty="0" err="1">
                <a:solidFill>
                  <a:srgbClr val="C00000"/>
                </a:solidFill>
              </a:rPr>
              <a:t>eteronomo</a:t>
            </a:r>
            <a:r>
              <a:rPr lang="fr-FR" altLang="it-IT" i="0" dirty="0">
                <a:solidFill>
                  <a:srgbClr val="C00000"/>
                </a:solidFill>
              </a:rPr>
              <a:t>…</a:t>
            </a:r>
            <a:endParaRPr lang="it-IT" altLang="it-IT" i="0" dirty="0">
              <a:solidFill>
                <a:srgbClr val="C0000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CC4F827-B4CE-4394-BF76-2D87A45D1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844824"/>
            <a:ext cx="3456384" cy="209655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E32D7EF-A8B4-4ED4-8583-F97552F27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430" y="1908508"/>
            <a:ext cx="1509521" cy="209655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6275DA4-0844-4D90-82A1-EAB34DEB8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8176" y="1908508"/>
            <a:ext cx="2864264" cy="205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47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275C8C89-AC6E-482C-B996-B3F35840D5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03648" y="1268760"/>
            <a:ext cx="6696744" cy="1728192"/>
          </a:xfrm>
          <a:noFill/>
          <a:ln/>
        </p:spPr>
        <p:txBody>
          <a:bodyPr/>
          <a:lstStyle/>
          <a:p>
            <a:pPr algn="ctr"/>
            <a:r>
              <a:rPr lang="it-IT" altLang="it-IT" dirty="0">
                <a:solidFill>
                  <a:schemeClr val="bg1"/>
                </a:solidFill>
              </a:rPr>
              <a:t>Grazie dell’attenzione</a:t>
            </a:r>
          </a:p>
        </p:txBody>
      </p:sp>
      <p:sp>
        <p:nvSpPr>
          <p:cNvPr id="135172" name="Rectangle 4">
            <a:extLst>
              <a:ext uri="{FF2B5EF4-FFF2-40B4-BE49-F238E27FC236}">
                <a16:creationId xmlns:a16="http://schemas.microsoft.com/office/drawing/2014/main" id="{9E018589-1508-4FA0-958B-625B8B0BE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2914492"/>
            <a:ext cx="6840760" cy="286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7" tIns="45714" rIns="91427" bIns="45714" anchor="ctr">
            <a:spAutoFit/>
          </a:bodyPr>
          <a:lstStyle>
            <a:lvl1pPr indent="180975"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9988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endParaRPr lang="it-IT" altLang="it-IT" sz="3600" i="0" dirty="0">
              <a:solidFill>
                <a:schemeClr val="bg1"/>
              </a:solidFill>
            </a:endParaRPr>
          </a:p>
          <a:p>
            <a:pPr eaLnBrk="0" hangingPunct="0"/>
            <a:endParaRPr lang="it-IT" altLang="it-IT" sz="3600" i="0" dirty="0">
              <a:solidFill>
                <a:schemeClr val="bg1"/>
              </a:solidFill>
            </a:endParaRPr>
          </a:p>
          <a:p>
            <a:pPr eaLnBrk="0" hangingPunct="0"/>
            <a:endParaRPr lang="it-IT" altLang="it-IT" sz="3600" i="0" dirty="0">
              <a:solidFill>
                <a:schemeClr val="bg1"/>
              </a:solidFill>
            </a:endParaRPr>
          </a:p>
          <a:p>
            <a:pPr algn="ctr" eaLnBrk="0" hangingPunct="0"/>
            <a:r>
              <a:rPr lang="it-IT" altLang="it-IT" sz="3600" dirty="0">
                <a:solidFill>
                  <a:schemeClr val="accent2">
                    <a:lumMod val="75000"/>
                  </a:schemeClr>
                </a:solidFill>
              </a:rPr>
              <a:t>antonio.romano@unito.it</a:t>
            </a:r>
          </a:p>
          <a:p>
            <a:pPr algn="ctr" eaLnBrk="0" hangingPunct="0"/>
            <a:r>
              <a:rPr lang="it-IT" altLang="it-IT" sz="3600" dirty="0">
                <a:solidFill>
                  <a:schemeClr val="accent2">
                    <a:lumMod val="75000"/>
                  </a:schemeClr>
                </a:solidFill>
              </a:rPr>
              <a:t>www.lfsag.unito.it</a:t>
            </a:r>
            <a:endParaRPr lang="en-US" altLang="it-IT" sz="3600" i="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585158"/>
      </p:ext>
    </p:extLst>
  </p:cSld>
  <p:clrMapOvr>
    <a:masterClrMapping/>
  </p:clrMapOvr>
</p:sld>
</file>

<file path=ppt/theme/theme1.xml><?xml version="1.0" encoding="utf-8"?>
<a:theme xmlns:a="http://schemas.openxmlformats.org/drawingml/2006/main" name="Generica">
  <a:themeElements>
    <a:clrScheme name="Generica 6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000000"/>
      </a:accent1>
      <a:accent2>
        <a:srgbClr val="0033CC"/>
      </a:accent2>
      <a:accent3>
        <a:srgbClr val="AAAAAA"/>
      </a:accent3>
      <a:accent4>
        <a:srgbClr val="DADADA"/>
      </a:accent4>
      <a:accent5>
        <a:srgbClr val="AAAAAA"/>
      </a:accent5>
      <a:accent6>
        <a:srgbClr val="002DB9"/>
      </a:accent6>
      <a:hlink>
        <a:srgbClr val="CCECFF"/>
      </a:hlink>
      <a:folHlink>
        <a:srgbClr val="FFCCFF"/>
      </a:folHlink>
    </a:clrScheme>
    <a:fontScheme name="Generica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it-IT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Generica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a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a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a 4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2DB9"/>
        </a:accent6>
        <a:hlink>
          <a:srgbClr val="9999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a 5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2DB9"/>
        </a:accent6>
        <a:hlink>
          <a:srgbClr val="CCEC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a 6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2DB9"/>
        </a:accent6>
        <a:hlink>
          <a:srgbClr val="CCECFF"/>
        </a:hlink>
        <a:folHlink>
          <a:srgbClr val="FF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10766</TotalTime>
  <Words>451</Words>
  <Application>Microsoft Office PowerPoint</Application>
  <PresentationFormat>Presentazione su schermo (4:3)</PresentationFormat>
  <Paragraphs>68</Paragraphs>
  <Slides>6</Slides>
  <Notes>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Times New Roman</vt:lpstr>
      <vt:lpstr>Wingdings</vt:lpstr>
      <vt:lpstr>Generica</vt:lpstr>
      <vt:lpstr>Paint Shop Pro Image</vt:lpstr>
      <vt:lpstr>L’eredità di Oronzo Parlangeli negli studi sul Salento messapico, greco e romanzo</vt:lpstr>
      <vt:lpstr>Oronzo Parlangeli: figura poliedrica</vt:lpstr>
      <vt:lpstr>Cosa sappiamo del messapico…</vt:lpstr>
      <vt:lpstr>Salento greco</vt:lpstr>
      <vt:lpstr>Dialetti romanzi e questione della lingua</vt:lpstr>
      <vt:lpstr>Grazie dell’attenzione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subject>Geminiz</dc:subject>
  <dc:creator>AR</dc:creator>
  <cp:lastModifiedBy>Antonio Romano</cp:lastModifiedBy>
  <cp:revision>173</cp:revision>
  <cp:lastPrinted>1601-01-01T00:00:00Z</cp:lastPrinted>
  <dcterms:created xsi:type="dcterms:W3CDTF">1601-01-01T00:00:00Z</dcterms:created>
  <dcterms:modified xsi:type="dcterms:W3CDTF">2023-07-04T13:10:06Z</dcterms:modified>
</cp:coreProperties>
</file>