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84" r:id="rId5"/>
    <p:sldId id="285" r:id="rId6"/>
    <p:sldId id="286" r:id="rId7"/>
    <p:sldId id="287" r:id="rId8"/>
    <p:sldId id="288" r:id="rId9"/>
    <p:sldId id="289" r:id="rId10"/>
    <p:sldId id="290" r:id="rId11"/>
    <p:sldId id="262" r:id="rId12"/>
    <p:sldId id="278" r:id="rId13"/>
    <p:sldId id="279" r:id="rId14"/>
    <p:sldId id="280" r:id="rId15"/>
    <p:sldId id="291" r:id="rId16"/>
    <p:sldId id="282" r:id="rId17"/>
    <p:sldId id="281" r:id="rId18"/>
    <p:sldId id="283" r:id="rId19"/>
    <p:sldId id="276" r:id="rId20"/>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42" d="100"/>
          <a:sy n="42" d="100"/>
        </p:scale>
        <p:origin x="66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A0709AB-C95A-428A-B460-D94E729E9A50}" type="datetimeFigureOut">
              <a:rPr lang="it-IT"/>
              <a:pPr>
                <a:defRPr/>
              </a:pPr>
              <a:t>20/01/2022</a:t>
            </a:fld>
            <a:endParaRPr lang="it-IT"/>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23CB76-B213-47A3-B165-090A3D82F35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a:xfrm>
            <a:off x="685800" y="1143000"/>
            <a:ext cx="5486400" cy="3086100"/>
          </a:xfrm>
          <a:ln/>
        </p:spPr>
      </p:sp>
      <p:sp>
        <p:nvSpPr>
          <p:cNvPr id="24578" name="Segnaposto note 2"/>
          <p:cNvSpPr>
            <a:spLocks noGrp="1"/>
          </p:cNvSpPr>
          <p:nvPr>
            <p:ph type="body" idx="1"/>
          </p:nvPr>
        </p:nvSpPr>
        <p:spPr>
          <a:xfrm>
            <a:off x="685800" y="4400550"/>
            <a:ext cx="5486400" cy="3600450"/>
          </a:xfrm>
          <a:noFill/>
          <a:ln/>
        </p:spPr>
        <p:txBody>
          <a:bodyPr/>
          <a:lstStyle/>
          <a:p>
            <a:pPr eaLnBrk="1" hangingPunct="1">
              <a:spcBef>
                <a:spcPct val="0"/>
              </a:spcBef>
            </a:pPr>
            <a:endParaRPr lang="en-GB"/>
          </a:p>
        </p:txBody>
      </p:sp>
      <p:sp>
        <p:nvSpPr>
          <p:cNvPr id="24579" name="Segnaposto numero diapositiva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527E7240-825F-4625-A9BA-C8B623B5759D}" type="slidenum">
              <a:rPr lang="en-GB" sz="1200">
                <a:latin typeface="Calibri" pitchFamily="34" charset="0"/>
              </a:rPr>
              <a:pPr algn="r"/>
              <a:t>8</a:t>
            </a:fld>
            <a:endParaRPr lang="en-GB"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xfrm>
            <a:off x="685800" y="1143000"/>
            <a:ext cx="5486400" cy="3086100"/>
          </a:xfrm>
          <a:ln/>
        </p:spPr>
      </p:sp>
      <p:sp>
        <p:nvSpPr>
          <p:cNvPr id="26626" name="Segnaposto note 2"/>
          <p:cNvSpPr>
            <a:spLocks noGrp="1"/>
          </p:cNvSpPr>
          <p:nvPr>
            <p:ph type="body" idx="1"/>
          </p:nvPr>
        </p:nvSpPr>
        <p:spPr>
          <a:xfrm>
            <a:off x="685800" y="4400550"/>
            <a:ext cx="5486400" cy="3600450"/>
          </a:xfrm>
          <a:noFill/>
          <a:ln/>
        </p:spPr>
        <p:txBody>
          <a:bodyPr/>
          <a:lstStyle/>
          <a:p>
            <a:pPr eaLnBrk="1" hangingPunct="1">
              <a:spcBef>
                <a:spcPct val="0"/>
              </a:spcBef>
            </a:pPr>
            <a:endParaRPr lang="en-GB"/>
          </a:p>
        </p:txBody>
      </p:sp>
      <p:sp>
        <p:nvSpPr>
          <p:cNvPr id="26627" name="Segnaposto numero diapositiva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FB046E45-DA73-47DF-8E95-077A27E92568}" type="slidenum">
              <a:rPr lang="en-GB" sz="1200">
                <a:latin typeface="Calibri" pitchFamily="34" charset="0"/>
              </a:rPr>
              <a:pPr algn="r"/>
              <a:t>9</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C988029A-521F-447C-8957-A87E2812D937}" type="datetimeFigureOut">
              <a:rPr lang="it-IT"/>
              <a:pPr>
                <a:defRPr/>
              </a:pPr>
              <a:t>20/01/2022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98867F-35DE-4F3E-A819-D415182D07D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C6893B1-8C47-45DD-AB2D-26A17E772F31}" type="datetimeFigureOut">
              <a:rPr lang="it-IT"/>
              <a:pPr>
                <a:defRPr/>
              </a:pPr>
              <a:t>20/01/2022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1F1A473-E245-40D2-8F1B-235281E4C01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24F529CA-6504-4DF6-9ACB-3630550E4181}" type="datetimeFigureOut">
              <a:rPr lang="it-IT"/>
              <a:pPr>
                <a:defRPr/>
              </a:pPr>
              <a:t>20/01/2022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D973961-8160-4525-A3F8-A8C5303CF9A7}"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en-US"/>
              <a:t>Fare clic per modificare lo stile del titolo</a:t>
            </a:r>
            <a:endParaRPr lang="it-IT"/>
          </a:p>
        </p:txBody>
      </p:sp>
      <p:sp>
        <p:nvSpPr>
          <p:cNvPr id="3" name="Segnaposto testo 2"/>
          <p:cNvSpPr>
            <a:spLocks noGrp="1"/>
          </p:cNvSpPr>
          <p:nvPr>
            <p:ph type="body" sz="half" idx="1"/>
          </p:nvPr>
        </p:nvSpPr>
        <p:spPr>
          <a:xfrm>
            <a:off x="838200" y="1825625"/>
            <a:ext cx="5181600" cy="4351338"/>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data 3"/>
          <p:cNvSpPr>
            <a:spLocks noGrp="1"/>
          </p:cNvSpPr>
          <p:nvPr>
            <p:ph type="dt" sz="half" idx="10"/>
          </p:nvPr>
        </p:nvSpPr>
        <p:spPr/>
        <p:txBody>
          <a:bodyPr/>
          <a:lstStyle>
            <a:lvl1pPr>
              <a:defRPr/>
            </a:lvl1pPr>
          </a:lstStyle>
          <a:p>
            <a:pPr>
              <a:defRPr/>
            </a:pPr>
            <a:fld id="{A7FB531B-1D44-40E8-865C-FEC602A187E0}" type="datetimeFigureOut">
              <a:rPr lang="it-IT"/>
              <a:pPr>
                <a:defRPr/>
              </a:pPr>
              <a:t>20/01/2022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F540653-94D5-4A91-A259-FE06C8E309A1}"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838200" y="365125"/>
            <a:ext cx="10515600" cy="1325563"/>
          </a:xfrm>
        </p:spPr>
        <p:txBody>
          <a:bodyPr/>
          <a:lstStyle/>
          <a:p>
            <a:r>
              <a:rPr lang="en-US"/>
              <a:t>Fare clic per modificare lo stile del titolo</a:t>
            </a:r>
            <a:endParaRPr lang="it-IT"/>
          </a:p>
        </p:txBody>
      </p:sp>
      <p:sp>
        <p:nvSpPr>
          <p:cNvPr id="3" name="Segnaposto contenuto 2"/>
          <p:cNvSpPr>
            <a:spLocks noGrp="1"/>
          </p:cNvSpPr>
          <p:nvPr>
            <p:ph sz="quarter" idx="1"/>
          </p:nvPr>
        </p:nvSpPr>
        <p:spPr>
          <a:xfrm>
            <a:off x="838200" y="1825625"/>
            <a:ext cx="5181600" cy="2098675"/>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quarter" idx="2"/>
          </p:nvPr>
        </p:nvSpPr>
        <p:spPr>
          <a:xfrm>
            <a:off x="6172200" y="1825625"/>
            <a:ext cx="5181600" cy="2098675"/>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contenuto 4"/>
          <p:cNvSpPr>
            <a:spLocks noGrp="1"/>
          </p:cNvSpPr>
          <p:nvPr>
            <p:ph sz="quarter" idx="3"/>
          </p:nvPr>
        </p:nvSpPr>
        <p:spPr>
          <a:xfrm>
            <a:off x="838200" y="4076700"/>
            <a:ext cx="5181600" cy="2100263"/>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6" name="Segnaposto contenuto 5"/>
          <p:cNvSpPr>
            <a:spLocks noGrp="1"/>
          </p:cNvSpPr>
          <p:nvPr>
            <p:ph sz="quarter" idx="4"/>
          </p:nvPr>
        </p:nvSpPr>
        <p:spPr>
          <a:xfrm>
            <a:off x="6172200" y="4076700"/>
            <a:ext cx="5181600" cy="2100263"/>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Segnaposto data 3"/>
          <p:cNvSpPr>
            <a:spLocks noGrp="1"/>
          </p:cNvSpPr>
          <p:nvPr>
            <p:ph type="dt" sz="half" idx="10"/>
          </p:nvPr>
        </p:nvSpPr>
        <p:spPr/>
        <p:txBody>
          <a:bodyPr/>
          <a:lstStyle>
            <a:lvl1pPr>
              <a:defRPr/>
            </a:lvl1pPr>
          </a:lstStyle>
          <a:p>
            <a:pPr>
              <a:defRPr/>
            </a:pPr>
            <a:fld id="{2AE83C33-F5D1-4CAC-A258-A2DE2AD241CD}" type="datetimeFigureOut">
              <a:rPr lang="it-IT"/>
              <a:pPr>
                <a:defRPr/>
              </a:pPr>
              <a:t>20/01/2022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86CBA1D-28C2-41EC-8DFA-0812315E91E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5F362E7E-0CB1-42D3-91C7-525E6FB62B52}" type="datetimeFigureOut">
              <a:rPr lang="it-IT"/>
              <a:pPr>
                <a:defRPr/>
              </a:pPr>
              <a:t>20/01/2022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152B10D-CED8-4AC0-9C0B-4D44BA54393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a:defRPr/>
            </a:pPr>
            <a:fld id="{3F8D2CB0-A012-4332-BEBE-51EACFC1E17F}" type="datetimeFigureOut">
              <a:rPr lang="it-IT"/>
              <a:pPr>
                <a:defRPr/>
              </a:pPr>
              <a:t>20/01/2022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CBE9D3B-4177-4476-B1BC-723CF047AC7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2D83A6F-5DD5-47DE-93C8-523293571C69}" type="datetimeFigureOut">
              <a:rPr lang="it-IT"/>
              <a:pPr>
                <a:defRPr/>
              </a:pPr>
              <a:t>20/01/2022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3B0ECAE-122D-41AF-B947-EBD15B2F420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77DC8357-3AFC-49A7-A86C-DCB9B161C8E2}" type="datetimeFigureOut">
              <a:rPr lang="it-IT"/>
              <a:pPr>
                <a:defRPr/>
              </a:pPr>
              <a:t>20/01/2022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C590776-5265-4139-9EDB-FDACEA76ECE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3"/>
          <p:cNvSpPr>
            <a:spLocks noGrp="1"/>
          </p:cNvSpPr>
          <p:nvPr>
            <p:ph type="dt" sz="half" idx="10"/>
          </p:nvPr>
        </p:nvSpPr>
        <p:spPr/>
        <p:txBody>
          <a:bodyPr/>
          <a:lstStyle>
            <a:lvl1pPr>
              <a:defRPr/>
            </a:lvl1pPr>
          </a:lstStyle>
          <a:p>
            <a:pPr>
              <a:defRPr/>
            </a:pPr>
            <a:fld id="{598AAD29-7B65-4F58-8E35-04195DBDBA52}" type="datetimeFigureOut">
              <a:rPr lang="it-IT"/>
              <a:pPr>
                <a:defRPr/>
              </a:pPr>
              <a:t>20/01/2022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CBC8FDE-4DAC-4235-986B-4425C21CA5F1}"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53A0E28-D9C1-4578-9A39-E64074265EEB}" type="datetimeFigureOut">
              <a:rPr lang="it-IT"/>
              <a:pPr>
                <a:defRPr/>
              </a:pPr>
              <a:t>20/01/2022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A005341-1D6D-417F-9259-83BF757CECC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p:cNvSpPr>
            <a:spLocks noGrp="1"/>
          </p:cNvSpPr>
          <p:nvPr>
            <p:ph type="dt" sz="half" idx="10"/>
          </p:nvPr>
        </p:nvSpPr>
        <p:spPr/>
        <p:txBody>
          <a:bodyPr/>
          <a:lstStyle>
            <a:lvl1pPr>
              <a:defRPr/>
            </a:lvl1pPr>
          </a:lstStyle>
          <a:p>
            <a:pPr>
              <a:defRPr/>
            </a:pPr>
            <a:fld id="{08A124A0-C85C-4306-9B94-607F4C29CD7E}" type="datetimeFigureOut">
              <a:rPr lang="it-IT"/>
              <a:pPr>
                <a:defRPr/>
              </a:pPr>
              <a:t>20/01/2022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A0AB9F6-1962-4B53-B281-E999D8925DD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p:cNvSpPr>
            <a:spLocks noGrp="1"/>
          </p:cNvSpPr>
          <p:nvPr>
            <p:ph type="dt" sz="half" idx="10"/>
          </p:nvPr>
        </p:nvSpPr>
        <p:spPr/>
        <p:txBody>
          <a:bodyPr/>
          <a:lstStyle>
            <a:lvl1pPr>
              <a:defRPr/>
            </a:lvl1pPr>
          </a:lstStyle>
          <a:p>
            <a:pPr>
              <a:defRPr/>
            </a:pPr>
            <a:fld id="{491DAF95-D254-44D4-8EB0-3978767CCB95}" type="datetimeFigureOut">
              <a:rPr lang="it-IT"/>
              <a:pPr>
                <a:defRPr/>
              </a:pPr>
              <a:t>20/01/2022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E529DBC-E3B1-4AA1-9C31-EF9EE8B5849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Segnaposto tes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C933F3-8A3C-4AD6-AC7E-46EA5ECDCD80}" type="datetimeFigureOut">
              <a:rPr lang="it-IT"/>
              <a:pPr>
                <a:defRPr/>
              </a:pPr>
              <a:t>20/01/2022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02A5BD-9093-4A82-B0D8-337F3998968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ctrTitle"/>
          </p:nvPr>
        </p:nvSpPr>
        <p:spPr>
          <a:xfrm>
            <a:off x="1411288" y="1800225"/>
            <a:ext cx="9553575" cy="2387600"/>
          </a:xfrm>
        </p:spPr>
        <p:txBody>
          <a:bodyPr/>
          <a:lstStyle/>
          <a:p>
            <a:pPr eaLnBrk="1" hangingPunct="1"/>
            <a:r>
              <a:rPr lang="en-US" sz="4400" b="1">
                <a:latin typeface="Times New Roman" pitchFamily="18" charset="0"/>
              </a:rPr>
              <a:t>The Friulian community in Belgium: an overview on the current linguistic context</a:t>
            </a:r>
            <a:endParaRPr lang="it-IT" sz="4400" b="1">
              <a:latin typeface="Times New Roman" pitchFamily="18" charset="0"/>
            </a:endParaRPr>
          </a:p>
        </p:txBody>
      </p:sp>
      <p:sp>
        <p:nvSpPr>
          <p:cNvPr id="16386" name="Sottotitolo 2"/>
          <p:cNvSpPr>
            <a:spLocks noGrp="1"/>
          </p:cNvSpPr>
          <p:nvPr>
            <p:ph type="subTitle" idx="1"/>
          </p:nvPr>
        </p:nvSpPr>
        <p:spPr>
          <a:xfrm>
            <a:off x="1411288" y="4494213"/>
            <a:ext cx="9621837" cy="1395412"/>
          </a:xfrm>
        </p:spPr>
        <p:txBody>
          <a:bodyPr/>
          <a:lstStyle/>
          <a:p>
            <a:pPr eaLnBrk="1" hangingPunct="1"/>
            <a:r>
              <a:rPr lang="it-IT">
                <a:latin typeface="Times New Roman" pitchFamily="18" charset="0"/>
              </a:rPr>
              <a:t>Mikka Petris, Valentina De Iacovo and Antonio Romano</a:t>
            </a:r>
          </a:p>
          <a:p>
            <a:pPr eaLnBrk="1" hangingPunct="1"/>
            <a:r>
              <a:rPr lang="it-IT" i="1">
                <a:latin typeface="Times New Roman" pitchFamily="18" charset="0"/>
              </a:rPr>
              <a:t>LFSAG</a:t>
            </a:r>
            <a:r>
              <a:rPr lang="it-IT">
                <a:latin typeface="Times New Roman" pitchFamily="18" charset="0"/>
              </a:rPr>
              <a:t> - Phonetics Laboratory</a:t>
            </a:r>
          </a:p>
          <a:p>
            <a:pPr eaLnBrk="1" hangingPunct="1"/>
            <a:r>
              <a:rPr lang="it-IT">
                <a:latin typeface="Times New Roman" pitchFamily="18" charset="0"/>
              </a:rPr>
              <a:t>Università degli Studi di Torino (Italy)</a:t>
            </a:r>
          </a:p>
        </p:txBody>
      </p:sp>
      <p:sp>
        <p:nvSpPr>
          <p:cNvPr id="16387"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pic>
        <p:nvPicPr>
          <p:cNvPr id="16388" name="Picture 3"/>
          <p:cNvPicPr>
            <a:picLocks noChangeAspect="1" noChangeArrowheads="1"/>
          </p:cNvPicPr>
          <p:nvPr/>
        </p:nvPicPr>
        <p:blipFill>
          <a:blip r:embed="rId2"/>
          <a:srcRect/>
          <a:stretch>
            <a:fillRect/>
          </a:stretch>
        </p:blipFill>
        <p:spPr bwMode="auto">
          <a:xfrm>
            <a:off x="11093450" y="377825"/>
            <a:ext cx="831850" cy="819150"/>
          </a:xfrm>
          <a:prstGeom prst="rect">
            <a:avLst/>
          </a:prstGeom>
          <a:solidFill>
            <a:srgbClr val="FFFFFF"/>
          </a:solidFill>
          <a:ln w="9525">
            <a:noFill/>
            <a:miter lim="800000"/>
            <a:headEnd/>
            <a:tailEnd/>
          </a:ln>
        </p:spPr>
      </p:pic>
      <p:pic>
        <p:nvPicPr>
          <p:cNvPr id="16389" name="Immagine 6"/>
          <p:cNvPicPr>
            <a:picLocks noChangeAspect="1"/>
          </p:cNvPicPr>
          <p:nvPr/>
        </p:nvPicPr>
        <p:blipFill>
          <a:blip r:embed="rId3"/>
          <a:srcRect/>
          <a:stretch>
            <a:fillRect/>
          </a:stretch>
        </p:blipFill>
        <p:spPr bwMode="auto">
          <a:xfrm>
            <a:off x="8312150" y="447675"/>
            <a:ext cx="2714625" cy="733425"/>
          </a:xfrm>
          <a:prstGeom prst="rect">
            <a:avLst/>
          </a:prstGeom>
          <a:noFill/>
          <a:ln w="9525">
            <a:noFill/>
            <a:miter lim="800000"/>
            <a:headEnd/>
            <a:tailEnd/>
          </a:ln>
        </p:spPr>
      </p:pic>
      <p:pic>
        <p:nvPicPr>
          <p:cNvPr id="16390" name="Picture 7" descr="lfsag_index"/>
          <p:cNvPicPr>
            <a:picLocks noChangeAspect="1" noChangeArrowheads="1"/>
          </p:cNvPicPr>
          <p:nvPr/>
        </p:nvPicPr>
        <p:blipFill>
          <a:blip r:embed="rId4"/>
          <a:srcRect/>
          <a:stretch>
            <a:fillRect/>
          </a:stretch>
        </p:blipFill>
        <p:spPr bwMode="auto">
          <a:xfrm>
            <a:off x="296863" y="300038"/>
            <a:ext cx="1962150" cy="11191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838200" y="365125"/>
            <a:ext cx="10515600" cy="579438"/>
          </a:xfrm>
        </p:spPr>
        <p:txBody>
          <a:bodyPr>
            <a:normAutofit fontScale="90000"/>
          </a:bodyPr>
          <a:lstStyle/>
          <a:p>
            <a:pPr>
              <a:defRPr/>
            </a:pPr>
            <a:r>
              <a:rPr lang="it-IT" sz="4000">
                <a:latin typeface="Times New Roman" pitchFamily="18" charset="0"/>
                <a:cs typeface="Times New Roman" pitchFamily="18" charset="0"/>
              </a:rPr>
              <a:t>Final considerations</a:t>
            </a:r>
            <a:endParaRPr lang="en-GB" sz="4000">
              <a:latin typeface="Times New Roman" pitchFamily="18" charset="0"/>
              <a:cs typeface="Times New Roman" pitchFamily="18" charset="0"/>
            </a:endParaRPr>
          </a:p>
        </p:txBody>
      </p:sp>
      <p:graphicFrame>
        <p:nvGraphicFramePr>
          <p:cNvPr id="4" name="Tabella 4"/>
          <p:cNvGraphicFramePr>
            <a:graphicFrameLocks noGrp="1"/>
          </p:cNvGraphicFramePr>
          <p:nvPr>
            <p:ph idx="4294967295"/>
            <p:extLst>
              <p:ext uri="{D42A27DB-BD31-4B8C-83A1-F6EECF244321}">
                <p14:modId xmlns:p14="http://schemas.microsoft.com/office/powerpoint/2010/main" val="3601409890"/>
              </p:ext>
            </p:extLst>
          </p:nvPr>
        </p:nvGraphicFramePr>
        <p:xfrm>
          <a:off x="838200" y="974725"/>
          <a:ext cx="10515600" cy="5200650"/>
        </p:xfrm>
        <a:graphic>
          <a:graphicData uri="http://schemas.openxmlformats.org/drawingml/2006/table">
            <a:tbl>
              <a:tblPr/>
              <a:tblGrid>
                <a:gridCol w="4764088">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839787">
                  <a:extLst>
                    <a:ext uri="{9D8B030D-6E8A-4147-A177-3AD203B41FA5}">
                      <a16:colId xmlns:a16="http://schemas.microsoft.com/office/drawing/2014/main" val="20003"/>
                    </a:ext>
                  </a:extLst>
                </a:gridCol>
                <a:gridCol w="784225">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858838">
                  <a:extLst>
                    <a:ext uri="{9D8B030D-6E8A-4147-A177-3AD203B41FA5}">
                      <a16:colId xmlns:a16="http://schemas.microsoft.com/office/drawing/2014/main" val="20006"/>
                    </a:ext>
                  </a:extLst>
                </a:gridCol>
                <a:gridCol w="858837">
                  <a:extLst>
                    <a:ext uri="{9D8B030D-6E8A-4147-A177-3AD203B41FA5}">
                      <a16:colId xmlns:a16="http://schemas.microsoft.com/office/drawing/2014/main" val="20007"/>
                    </a:ext>
                  </a:extLst>
                </a:gridCol>
              </a:tblGrid>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noProof="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rgbClr val="FFFFFF"/>
                          </a:solidFill>
                          <a:effectLst/>
                          <a:latin typeface="Times New Roman" pitchFamily="18" charset="0"/>
                          <a:cs typeface="Times New Roman" pitchFamily="18" charset="0"/>
                        </a:rPr>
                        <a:t>1°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D966"/>
                    </a:solidFill>
                  </a:tcPr>
                </a:tc>
                <a:tc hMerge="1">
                  <a:txBody>
                    <a:bodyPr/>
                    <a:lstStyle/>
                    <a:p>
                      <a:endParaRPr lang="it-IT"/>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rgbClr val="FFFFFF"/>
                          </a:solidFill>
                          <a:effectLst/>
                          <a:latin typeface="Times New Roman" pitchFamily="18" charset="0"/>
                          <a:cs typeface="Times New Roman" pitchFamily="18" charset="0"/>
                        </a:rPr>
                        <a:t>2°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9D18E"/>
                    </a:solidFill>
                  </a:tcPr>
                </a:tc>
                <a:tc hMerge="1">
                  <a:txBody>
                    <a:bodyPr/>
                    <a:lstStyle/>
                    <a:p>
                      <a:endParaRPr lang="it-IT"/>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rgbClr val="FFFFFF"/>
                          </a:solidFill>
                          <a:effectLst/>
                          <a:latin typeface="Times New Roman" pitchFamily="18" charset="0"/>
                          <a:cs typeface="Times New Roman" pitchFamily="18" charset="0"/>
                        </a:rPr>
                        <a:t>3°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4B183"/>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noProof="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SB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BB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GC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DM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MB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1"/>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Intersentential code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2"/>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Intrasentential code switching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3"/>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Tag switching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4"/>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Hybrid lexical elements (Italian + Friulian)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5"/>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Hybrid lexical elements (French + Friulian)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6"/>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Variable extension of the switched elements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7"/>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Stable extension of the switched elements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8"/>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Emphasis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09"/>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Reported speech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10"/>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Lexical gap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11"/>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Friulian → Italian switching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chemeClr val="bg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12"/>
                  </a:ext>
                </a:extLst>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noProof="0">
                          <a:ln>
                            <a:noFill/>
                          </a:ln>
                          <a:solidFill>
                            <a:srgbClr val="000000"/>
                          </a:solidFill>
                          <a:effectLst/>
                          <a:latin typeface="Times New Roman" pitchFamily="18" charset="0"/>
                          <a:cs typeface="Times New Roman" pitchFamily="18" charset="0"/>
                        </a:rPr>
                        <a:t>Friulian → French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F379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CB0B"/>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noProof="0" dirty="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noProof="0" dirty="0">
                        <a:ln>
                          <a:noFill/>
                        </a:ln>
                        <a:solidFill>
                          <a:schemeClr val="bg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D18E"/>
                    </a:solidFill>
                  </a:tcPr>
                </a:tc>
                <a:extLst>
                  <a:ext uri="{0D108BD9-81ED-4DB2-BD59-A6C34878D82A}">
                    <a16:rowId xmlns:a16="http://schemas.microsoft.com/office/drawing/2014/main" val="10013"/>
                  </a:ext>
                </a:extLst>
              </a:tr>
            </a:tbl>
          </a:graphicData>
        </a:graphic>
      </p:graphicFrame>
      <p:sp>
        <p:nvSpPr>
          <p:cNvPr id="27783"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8"/>
          <p:cNvSpPr>
            <a:spLocks noGrp="1"/>
          </p:cNvSpPr>
          <p:nvPr>
            <p:ph type="ctrTitle" idx="4294967295"/>
          </p:nvPr>
        </p:nvSpPr>
        <p:spPr>
          <a:xfrm>
            <a:off x="809625" y="265113"/>
            <a:ext cx="10745788" cy="803275"/>
          </a:xfrm>
        </p:spPr>
        <p:txBody>
          <a:bodyPr anchor="b"/>
          <a:lstStyle/>
          <a:p>
            <a:pPr algn="ctr" eaLnBrk="1" hangingPunct="1"/>
            <a:r>
              <a:rPr lang="it-IT" sz="4800">
                <a:latin typeface="Times New Roman" pitchFamily="18" charset="0"/>
              </a:rPr>
              <a:t>Speech corpus</a:t>
            </a:r>
          </a:p>
        </p:txBody>
      </p:sp>
      <p:sp>
        <p:nvSpPr>
          <p:cNvPr id="28674" name="Sottotitolo 10"/>
          <p:cNvSpPr>
            <a:spLocks noGrp="1"/>
          </p:cNvSpPr>
          <p:nvPr>
            <p:ph type="subTitle" idx="4294967295"/>
          </p:nvPr>
        </p:nvSpPr>
        <p:spPr>
          <a:xfrm>
            <a:off x="1316038" y="1139825"/>
            <a:ext cx="9609137" cy="673100"/>
          </a:xfrm>
        </p:spPr>
        <p:txBody>
          <a:bodyPr/>
          <a:lstStyle/>
          <a:p>
            <a:pPr marL="0" indent="0" eaLnBrk="1" hangingPunct="1">
              <a:buFont typeface="Arial" charset="0"/>
              <a:buNone/>
            </a:pPr>
            <a:r>
              <a:rPr lang="it-IT" sz="3200">
                <a:latin typeface="Times New Roman" pitchFamily="18" charset="0"/>
              </a:rPr>
              <a:t>Petris (2020), Petris &amp; Romano (2020)</a:t>
            </a:r>
          </a:p>
        </p:txBody>
      </p:sp>
      <p:pic>
        <p:nvPicPr>
          <p:cNvPr id="28675" name="Picture 5"/>
          <p:cNvPicPr>
            <a:picLocks noChangeAspect="1" noChangeArrowheads="1"/>
          </p:cNvPicPr>
          <p:nvPr/>
        </p:nvPicPr>
        <p:blipFill>
          <a:blip r:embed="rId2"/>
          <a:srcRect/>
          <a:stretch>
            <a:fillRect/>
          </a:stretch>
        </p:blipFill>
        <p:spPr bwMode="auto">
          <a:xfrm>
            <a:off x="2925763" y="1804988"/>
            <a:ext cx="6856412" cy="4244975"/>
          </a:xfrm>
          <a:prstGeom prst="rect">
            <a:avLst/>
          </a:prstGeom>
          <a:noFill/>
          <a:ln w="9525">
            <a:noFill/>
            <a:miter lim="800000"/>
            <a:headEnd/>
            <a:tailEnd/>
          </a:ln>
        </p:spPr>
      </p:pic>
      <p:sp>
        <p:nvSpPr>
          <p:cNvPr id="28676"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
        <p:nvSpPr>
          <p:cNvPr id="28678" name="Rectangle 6"/>
          <p:cNvSpPr>
            <a:spLocks noChangeArrowheads="1"/>
          </p:cNvSpPr>
          <p:nvPr/>
        </p:nvSpPr>
        <p:spPr bwMode="auto">
          <a:xfrm>
            <a:off x="2838450" y="6061075"/>
            <a:ext cx="6915150" cy="366713"/>
          </a:xfrm>
          <a:prstGeom prst="rect">
            <a:avLst/>
          </a:prstGeom>
          <a:noFill/>
          <a:ln w="9525">
            <a:noFill/>
            <a:miter lim="800000"/>
            <a:headEnd/>
            <a:tailEnd/>
          </a:ln>
          <a:effectLst/>
        </p:spPr>
        <p:txBody>
          <a:bodyPr wrap="none">
            <a:spAutoFit/>
          </a:bodyPr>
          <a:lstStyle/>
          <a:p>
            <a:r>
              <a:rPr lang="it-IT">
                <a:latin typeface="Times New Roman" pitchFamily="18" charset="0"/>
              </a:rPr>
              <a:t>Miotti (2002), Finco (2006), </a:t>
            </a:r>
            <a:r>
              <a:rPr lang="fi-FI">
                <a:latin typeface="Times New Roman" pitchFamily="18" charset="0"/>
              </a:rPr>
              <a:t>Hajek &amp; Cummins (2007), </a:t>
            </a:r>
            <a:r>
              <a:rPr lang="it-IT">
                <a:latin typeface="Times New Roman" pitchFamily="18" charset="0"/>
              </a:rPr>
              <a:t>Roseano (2016).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06400" y="381000"/>
            <a:ext cx="11379200" cy="838200"/>
          </a:xfrm>
        </p:spPr>
        <p:txBody>
          <a:bodyPr/>
          <a:lstStyle/>
          <a:p>
            <a:pPr algn="ctr"/>
            <a:r>
              <a:rPr lang="it-IT" sz="4000" b="1">
                <a:latin typeface="Times New Roman" pitchFamily="18" charset="0"/>
              </a:rPr>
              <a:t>Timing </a:t>
            </a:r>
            <a:r>
              <a:rPr lang="it-IT" sz="4000" b="1"/>
              <a:t>–</a:t>
            </a:r>
            <a:r>
              <a:rPr lang="it-IT" sz="4000" b="1">
                <a:latin typeface="Times New Roman" pitchFamily="18" charset="0"/>
              </a:rPr>
              <a:t> stress- / syllable-based patterns </a:t>
            </a:r>
          </a:p>
        </p:txBody>
      </p:sp>
      <p:sp>
        <p:nvSpPr>
          <p:cNvPr id="29698" name="Rectangle 3"/>
          <p:cNvSpPr>
            <a:spLocks noGrp="1"/>
          </p:cNvSpPr>
          <p:nvPr>
            <p:ph type="body" sz="half" idx="1"/>
          </p:nvPr>
        </p:nvSpPr>
        <p:spPr>
          <a:xfrm>
            <a:off x="544513" y="1855788"/>
            <a:ext cx="10663237" cy="4648200"/>
          </a:xfrm>
        </p:spPr>
        <p:txBody>
          <a:bodyPr/>
          <a:lstStyle/>
          <a:p>
            <a:pPr marL="254000" indent="-254000">
              <a:lnSpc>
                <a:spcPct val="100000"/>
              </a:lnSpc>
              <a:spcBef>
                <a:spcPct val="50000"/>
              </a:spcBef>
            </a:pPr>
            <a:r>
              <a:rPr lang="it-IT">
                <a:latin typeface="Times New Roman" pitchFamily="18" charset="0"/>
              </a:rPr>
              <a:t>Stress-based </a:t>
            </a:r>
            <a:r>
              <a:rPr lang="it-IT">
                <a:latin typeface="Times New Roman" pitchFamily="18" charset="0"/>
                <a:cs typeface="Times New Roman" pitchFamily="18" charset="0"/>
              </a:rPr>
              <a:t>→</a:t>
            </a:r>
            <a:r>
              <a:rPr lang="it-IT">
                <a:latin typeface="Times New Roman" pitchFamily="18" charset="0"/>
              </a:rPr>
              <a:t> languages whose timing is dominated by stress patterns</a:t>
            </a:r>
          </a:p>
          <a:p>
            <a:pPr marL="254000" indent="-254000">
              <a:lnSpc>
                <a:spcPct val="100000"/>
              </a:lnSpc>
              <a:spcBef>
                <a:spcPct val="50000"/>
              </a:spcBef>
            </a:pPr>
            <a:r>
              <a:rPr lang="it-IT">
                <a:latin typeface="Times New Roman" pitchFamily="18" charset="0"/>
              </a:rPr>
              <a:t>Syllable-based </a:t>
            </a:r>
            <a:r>
              <a:rPr lang="it-IT">
                <a:latin typeface="Times New Roman" pitchFamily="18" charset="0"/>
                <a:cs typeface="Times New Roman" pitchFamily="18" charset="0"/>
              </a:rPr>
              <a:t>→</a:t>
            </a:r>
            <a:r>
              <a:rPr lang="it-IT">
                <a:latin typeface="Times New Roman" pitchFamily="18" charset="0"/>
              </a:rPr>
              <a:t> languages whose timing is dominated by syllabic patterns </a:t>
            </a:r>
          </a:p>
          <a:p>
            <a:pPr marL="254000" indent="-254000">
              <a:lnSpc>
                <a:spcPct val="100000"/>
              </a:lnSpc>
              <a:spcBef>
                <a:spcPct val="50000"/>
              </a:spcBef>
            </a:pPr>
            <a:r>
              <a:rPr lang="it-IT">
                <a:latin typeface="Times New Roman" pitchFamily="18" charset="0"/>
              </a:rPr>
              <a:t>Natural typology of languages emerging from the observation of: </a:t>
            </a:r>
          </a:p>
          <a:p>
            <a:pPr marL="254000" indent="-254000">
              <a:lnSpc>
                <a:spcPct val="100000"/>
              </a:lnSpc>
              <a:spcBef>
                <a:spcPct val="50000"/>
              </a:spcBef>
              <a:buFont typeface="Arial" charset="0"/>
              <a:buNone/>
            </a:pPr>
            <a:r>
              <a:rPr lang="it-IT">
                <a:latin typeface="Times New Roman" pitchFamily="18" charset="0"/>
              </a:rPr>
              <a:t>		different versification traditions;</a:t>
            </a:r>
          </a:p>
          <a:p>
            <a:pPr marL="254000" indent="-254000">
              <a:lnSpc>
                <a:spcPct val="100000"/>
              </a:lnSpc>
              <a:spcBef>
                <a:spcPct val="50000"/>
              </a:spcBef>
              <a:buFont typeface="Arial" charset="0"/>
              <a:buNone/>
            </a:pPr>
            <a:r>
              <a:rPr lang="it-IT">
                <a:latin typeface="Times New Roman" pitchFamily="18" charset="0"/>
              </a:rPr>
              <a:t>		variable ease of fitting in musical-rhythmic frames.</a:t>
            </a:r>
          </a:p>
        </p:txBody>
      </p:sp>
      <p:sp>
        <p:nvSpPr>
          <p:cNvPr id="29699"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transition advClick="0" advTm="4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609600" y="152400"/>
            <a:ext cx="10972800" cy="850900"/>
          </a:xfrm>
        </p:spPr>
        <p:txBody>
          <a:bodyPr/>
          <a:lstStyle/>
          <a:p>
            <a:pPr algn="ctr"/>
            <a:r>
              <a:rPr lang="it-IT" sz="4000" b="1">
                <a:latin typeface="Times New Roman" pitchFamily="18" charset="0"/>
              </a:rPr>
              <a:t>How to measure rhythm?</a:t>
            </a:r>
          </a:p>
        </p:txBody>
      </p:sp>
      <p:sp>
        <p:nvSpPr>
          <p:cNvPr id="30722" name="Rectangle 3"/>
          <p:cNvSpPr>
            <a:spLocks noGrp="1"/>
          </p:cNvSpPr>
          <p:nvPr>
            <p:ph type="body" sz="half" idx="1"/>
          </p:nvPr>
        </p:nvSpPr>
        <p:spPr>
          <a:xfrm>
            <a:off x="304800" y="2832100"/>
            <a:ext cx="2032000" cy="3568700"/>
          </a:xfrm>
        </p:spPr>
        <p:txBody>
          <a:bodyPr/>
          <a:lstStyle/>
          <a:p>
            <a:pPr>
              <a:buFont typeface="Arial" charset="0"/>
              <a:buNone/>
            </a:pPr>
            <a:r>
              <a:rPr lang="el-GR" sz="2400">
                <a:latin typeface="Times New Roman" pitchFamily="18" charset="0"/>
              </a:rPr>
              <a:t>σ</a:t>
            </a:r>
            <a:r>
              <a:rPr lang="it-IT" sz="2400">
                <a:latin typeface="Times New Roman" pitchFamily="18" charset="0"/>
              </a:rPr>
              <a:t>-dep.</a:t>
            </a:r>
            <a:endParaRPr lang="it-IT" sz="2400" i="1">
              <a:latin typeface="Times New Roman" pitchFamily="18" charset="0"/>
            </a:endParaRPr>
          </a:p>
          <a:p>
            <a:pPr>
              <a:buFont typeface="Arial" charset="0"/>
              <a:buNone/>
            </a:pPr>
            <a:endParaRPr lang="it-IT" sz="2400" i="1">
              <a:latin typeface="Times New Roman" pitchFamily="18" charset="0"/>
            </a:endParaRPr>
          </a:p>
          <a:p>
            <a:pPr>
              <a:buFont typeface="Arial" charset="0"/>
              <a:buNone/>
            </a:pPr>
            <a:endParaRPr lang="it-IT" sz="2400" i="1">
              <a:latin typeface="Times New Roman" pitchFamily="18" charset="0"/>
            </a:endParaRPr>
          </a:p>
          <a:p>
            <a:pPr>
              <a:buFont typeface="Arial" charset="0"/>
              <a:buNone/>
            </a:pPr>
            <a:r>
              <a:rPr lang="it-IT" sz="2400" i="1">
                <a:latin typeface="Times New Roman" pitchFamily="18" charset="0"/>
              </a:rPr>
              <a:t>I</a:t>
            </a:r>
            <a:r>
              <a:rPr lang="it-IT" sz="2400" i="1" baseline="-25000">
                <a:latin typeface="Times New Roman" pitchFamily="18" charset="0"/>
              </a:rPr>
              <a:t>C</a:t>
            </a:r>
            <a:r>
              <a:rPr lang="it-IT" sz="2400" i="1">
                <a:latin typeface="Times New Roman" pitchFamily="18" charset="0"/>
              </a:rPr>
              <a:t>-I</a:t>
            </a:r>
            <a:r>
              <a:rPr lang="it-IT" sz="2400" i="1" baseline="-25000">
                <a:latin typeface="Times New Roman" pitchFamily="18" charset="0"/>
              </a:rPr>
              <a:t>V</a:t>
            </a:r>
          </a:p>
          <a:p>
            <a:pPr>
              <a:buFont typeface="Arial" charset="0"/>
              <a:buNone/>
            </a:pPr>
            <a:endParaRPr lang="it-IT" sz="2400" i="1">
              <a:latin typeface="Times New Roman" pitchFamily="18" charset="0"/>
            </a:endParaRPr>
          </a:p>
          <a:p>
            <a:pPr>
              <a:buFont typeface="Arial" charset="0"/>
              <a:buNone/>
            </a:pPr>
            <a:endParaRPr lang="it-IT" sz="1800" i="1">
              <a:latin typeface="Times New Roman" pitchFamily="18" charset="0"/>
            </a:endParaRPr>
          </a:p>
          <a:p>
            <a:pPr>
              <a:buFont typeface="Arial" charset="0"/>
              <a:buNone/>
            </a:pPr>
            <a:r>
              <a:rPr lang="it-IT" sz="2400" i="1">
                <a:latin typeface="Times New Roman" pitchFamily="18" charset="0"/>
              </a:rPr>
              <a:t>VV</a:t>
            </a:r>
          </a:p>
          <a:p>
            <a:pPr>
              <a:buFont typeface="Arial" charset="0"/>
              <a:buNone/>
            </a:pPr>
            <a:r>
              <a:rPr lang="it-IT" sz="1800" i="1">
                <a:latin typeface="Times New Roman" pitchFamily="18" charset="0"/>
              </a:rPr>
              <a:t>(P-center)</a:t>
            </a:r>
          </a:p>
        </p:txBody>
      </p:sp>
      <p:grpSp>
        <p:nvGrpSpPr>
          <p:cNvPr id="30723" name="Group 4"/>
          <p:cNvGrpSpPr>
            <a:grpSpLocks/>
          </p:cNvGrpSpPr>
          <p:nvPr/>
        </p:nvGrpSpPr>
        <p:grpSpPr bwMode="auto">
          <a:xfrm>
            <a:off x="2032000" y="1201738"/>
            <a:ext cx="10160000" cy="1465262"/>
            <a:chOff x="960" y="661"/>
            <a:chExt cx="4800" cy="923"/>
          </a:xfrm>
        </p:grpSpPr>
        <p:grpSp>
          <p:nvGrpSpPr>
            <p:cNvPr id="30753" name="Group 5"/>
            <p:cNvGrpSpPr>
              <a:grpSpLocks/>
            </p:cNvGrpSpPr>
            <p:nvPr/>
          </p:nvGrpSpPr>
          <p:grpSpPr bwMode="auto">
            <a:xfrm>
              <a:off x="1008" y="1392"/>
              <a:ext cx="4704" cy="192"/>
              <a:chOff x="1008" y="1104"/>
              <a:chExt cx="4704" cy="192"/>
            </a:xfrm>
          </p:grpSpPr>
          <p:sp>
            <p:nvSpPr>
              <p:cNvPr id="30765" name="Line 6"/>
              <p:cNvSpPr>
                <a:spLocks noChangeShapeType="1"/>
              </p:cNvSpPr>
              <p:nvPr/>
            </p:nvSpPr>
            <p:spPr bwMode="auto">
              <a:xfrm>
                <a:off x="1008" y="1200"/>
                <a:ext cx="336" cy="0"/>
              </a:xfrm>
              <a:prstGeom prst="line">
                <a:avLst/>
              </a:prstGeom>
              <a:noFill/>
              <a:ln w="9525">
                <a:solidFill>
                  <a:schemeClr val="tx1"/>
                </a:solidFill>
                <a:round/>
                <a:headEnd/>
                <a:tailEnd/>
              </a:ln>
            </p:spPr>
            <p:txBody>
              <a:bodyPr/>
              <a:lstStyle/>
              <a:p>
                <a:endParaRPr lang="it-IT"/>
              </a:p>
            </p:txBody>
          </p:sp>
          <p:sp>
            <p:nvSpPr>
              <p:cNvPr id="30766" name="Line 7"/>
              <p:cNvSpPr>
                <a:spLocks noChangeShapeType="1"/>
              </p:cNvSpPr>
              <p:nvPr/>
            </p:nvSpPr>
            <p:spPr bwMode="auto">
              <a:xfrm>
                <a:off x="1344" y="1200"/>
                <a:ext cx="336" cy="0"/>
              </a:xfrm>
              <a:prstGeom prst="line">
                <a:avLst/>
              </a:prstGeom>
              <a:noFill/>
              <a:ln w="76200" cmpd="tri">
                <a:solidFill>
                  <a:schemeClr val="tx1"/>
                </a:solidFill>
                <a:round/>
                <a:headEnd/>
                <a:tailEnd/>
              </a:ln>
            </p:spPr>
            <p:txBody>
              <a:bodyPr/>
              <a:lstStyle/>
              <a:p>
                <a:endParaRPr lang="it-IT"/>
              </a:p>
            </p:txBody>
          </p:sp>
          <p:sp>
            <p:nvSpPr>
              <p:cNvPr id="30767" name="Line 8"/>
              <p:cNvSpPr>
                <a:spLocks noChangeShapeType="1"/>
              </p:cNvSpPr>
              <p:nvPr/>
            </p:nvSpPr>
            <p:spPr bwMode="auto">
              <a:xfrm>
                <a:off x="2016" y="1200"/>
                <a:ext cx="336" cy="0"/>
              </a:xfrm>
              <a:prstGeom prst="line">
                <a:avLst/>
              </a:prstGeom>
              <a:noFill/>
              <a:ln w="9525">
                <a:solidFill>
                  <a:schemeClr val="tx1"/>
                </a:solidFill>
                <a:round/>
                <a:headEnd/>
                <a:tailEnd/>
              </a:ln>
            </p:spPr>
            <p:txBody>
              <a:bodyPr/>
              <a:lstStyle/>
              <a:p>
                <a:endParaRPr lang="it-IT"/>
              </a:p>
            </p:txBody>
          </p:sp>
          <p:sp>
            <p:nvSpPr>
              <p:cNvPr id="30768" name="Line 9"/>
              <p:cNvSpPr>
                <a:spLocks noChangeShapeType="1"/>
              </p:cNvSpPr>
              <p:nvPr/>
            </p:nvSpPr>
            <p:spPr bwMode="auto">
              <a:xfrm>
                <a:off x="3360" y="1200"/>
                <a:ext cx="336" cy="0"/>
              </a:xfrm>
              <a:prstGeom prst="line">
                <a:avLst/>
              </a:prstGeom>
              <a:noFill/>
              <a:ln w="9525">
                <a:solidFill>
                  <a:schemeClr val="tx1"/>
                </a:solidFill>
                <a:round/>
                <a:headEnd/>
                <a:tailEnd/>
              </a:ln>
            </p:spPr>
            <p:txBody>
              <a:bodyPr/>
              <a:lstStyle/>
              <a:p>
                <a:endParaRPr lang="it-IT"/>
              </a:p>
            </p:txBody>
          </p:sp>
          <p:grpSp>
            <p:nvGrpSpPr>
              <p:cNvPr id="30769" name="Group 10"/>
              <p:cNvGrpSpPr>
                <a:grpSpLocks/>
              </p:cNvGrpSpPr>
              <p:nvPr/>
            </p:nvGrpSpPr>
            <p:grpSpPr bwMode="auto">
              <a:xfrm>
                <a:off x="2352" y="1200"/>
                <a:ext cx="1008" cy="0"/>
                <a:chOff x="1008" y="1200"/>
                <a:chExt cx="1008" cy="0"/>
              </a:xfrm>
            </p:grpSpPr>
            <p:sp>
              <p:nvSpPr>
                <p:cNvPr id="30794" name="Line 11"/>
                <p:cNvSpPr>
                  <a:spLocks noChangeShapeType="1"/>
                </p:cNvSpPr>
                <p:nvPr/>
              </p:nvSpPr>
              <p:spPr bwMode="auto">
                <a:xfrm>
                  <a:off x="1008" y="1200"/>
                  <a:ext cx="336" cy="0"/>
                </a:xfrm>
                <a:prstGeom prst="line">
                  <a:avLst/>
                </a:prstGeom>
                <a:noFill/>
                <a:ln w="9525">
                  <a:solidFill>
                    <a:schemeClr val="tx1"/>
                  </a:solidFill>
                  <a:round/>
                  <a:headEnd/>
                  <a:tailEnd/>
                </a:ln>
              </p:spPr>
              <p:txBody>
                <a:bodyPr/>
                <a:lstStyle/>
                <a:p>
                  <a:endParaRPr lang="it-IT"/>
                </a:p>
              </p:txBody>
            </p:sp>
            <p:sp>
              <p:nvSpPr>
                <p:cNvPr id="30795" name="Line 12"/>
                <p:cNvSpPr>
                  <a:spLocks noChangeShapeType="1"/>
                </p:cNvSpPr>
                <p:nvPr/>
              </p:nvSpPr>
              <p:spPr bwMode="auto">
                <a:xfrm>
                  <a:off x="1344" y="1200"/>
                  <a:ext cx="336" cy="0"/>
                </a:xfrm>
                <a:prstGeom prst="line">
                  <a:avLst/>
                </a:prstGeom>
                <a:noFill/>
                <a:ln w="76200" cmpd="tri">
                  <a:solidFill>
                    <a:schemeClr val="tx1"/>
                  </a:solidFill>
                  <a:round/>
                  <a:headEnd/>
                  <a:tailEnd/>
                </a:ln>
              </p:spPr>
              <p:txBody>
                <a:bodyPr/>
                <a:lstStyle/>
                <a:p>
                  <a:endParaRPr lang="it-IT"/>
                </a:p>
              </p:txBody>
            </p:sp>
            <p:sp>
              <p:nvSpPr>
                <p:cNvPr id="30796" name="Line 13"/>
                <p:cNvSpPr>
                  <a:spLocks noChangeShapeType="1"/>
                </p:cNvSpPr>
                <p:nvPr/>
              </p:nvSpPr>
              <p:spPr bwMode="auto">
                <a:xfrm>
                  <a:off x="1680" y="1200"/>
                  <a:ext cx="336" cy="0"/>
                </a:xfrm>
                <a:prstGeom prst="line">
                  <a:avLst/>
                </a:prstGeom>
                <a:noFill/>
                <a:ln w="9525">
                  <a:solidFill>
                    <a:schemeClr val="tx1"/>
                  </a:solidFill>
                  <a:round/>
                  <a:headEnd/>
                  <a:tailEnd/>
                </a:ln>
              </p:spPr>
              <p:txBody>
                <a:bodyPr/>
                <a:lstStyle/>
                <a:p>
                  <a:endParaRPr lang="it-IT"/>
                </a:p>
              </p:txBody>
            </p:sp>
          </p:grpSp>
          <p:grpSp>
            <p:nvGrpSpPr>
              <p:cNvPr id="30770" name="Group 14"/>
              <p:cNvGrpSpPr>
                <a:grpSpLocks/>
              </p:cNvGrpSpPr>
              <p:nvPr/>
            </p:nvGrpSpPr>
            <p:grpSpPr bwMode="auto">
              <a:xfrm>
                <a:off x="3696" y="1200"/>
                <a:ext cx="1008" cy="0"/>
                <a:chOff x="1008" y="1200"/>
                <a:chExt cx="1008" cy="0"/>
              </a:xfrm>
            </p:grpSpPr>
            <p:sp>
              <p:nvSpPr>
                <p:cNvPr id="30791" name="Line 15"/>
                <p:cNvSpPr>
                  <a:spLocks noChangeShapeType="1"/>
                </p:cNvSpPr>
                <p:nvPr/>
              </p:nvSpPr>
              <p:spPr bwMode="auto">
                <a:xfrm>
                  <a:off x="1008" y="1200"/>
                  <a:ext cx="336" cy="0"/>
                </a:xfrm>
                <a:prstGeom prst="line">
                  <a:avLst/>
                </a:prstGeom>
                <a:noFill/>
                <a:ln w="9525">
                  <a:solidFill>
                    <a:schemeClr val="tx1"/>
                  </a:solidFill>
                  <a:round/>
                  <a:headEnd/>
                  <a:tailEnd/>
                </a:ln>
              </p:spPr>
              <p:txBody>
                <a:bodyPr/>
                <a:lstStyle/>
                <a:p>
                  <a:endParaRPr lang="it-IT"/>
                </a:p>
              </p:txBody>
            </p:sp>
            <p:sp>
              <p:nvSpPr>
                <p:cNvPr id="30792" name="Line 16"/>
                <p:cNvSpPr>
                  <a:spLocks noChangeShapeType="1"/>
                </p:cNvSpPr>
                <p:nvPr/>
              </p:nvSpPr>
              <p:spPr bwMode="auto">
                <a:xfrm>
                  <a:off x="1344" y="1200"/>
                  <a:ext cx="336" cy="0"/>
                </a:xfrm>
                <a:prstGeom prst="line">
                  <a:avLst/>
                </a:prstGeom>
                <a:noFill/>
                <a:ln w="76200" cmpd="tri">
                  <a:solidFill>
                    <a:schemeClr val="tx1"/>
                  </a:solidFill>
                  <a:round/>
                  <a:headEnd/>
                  <a:tailEnd/>
                </a:ln>
              </p:spPr>
              <p:txBody>
                <a:bodyPr/>
                <a:lstStyle/>
                <a:p>
                  <a:endParaRPr lang="it-IT"/>
                </a:p>
              </p:txBody>
            </p:sp>
            <p:sp>
              <p:nvSpPr>
                <p:cNvPr id="30793" name="Line 17"/>
                <p:cNvSpPr>
                  <a:spLocks noChangeShapeType="1"/>
                </p:cNvSpPr>
                <p:nvPr/>
              </p:nvSpPr>
              <p:spPr bwMode="auto">
                <a:xfrm>
                  <a:off x="1680" y="1200"/>
                  <a:ext cx="336" cy="0"/>
                </a:xfrm>
                <a:prstGeom prst="line">
                  <a:avLst/>
                </a:prstGeom>
                <a:noFill/>
                <a:ln w="9525">
                  <a:solidFill>
                    <a:schemeClr val="tx1"/>
                  </a:solidFill>
                  <a:round/>
                  <a:headEnd/>
                  <a:tailEnd/>
                </a:ln>
              </p:spPr>
              <p:txBody>
                <a:bodyPr/>
                <a:lstStyle/>
                <a:p>
                  <a:endParaRPr lang="it-IT"/>
                </a:p>
              </p:txBody>
            </p:sp>
          </p:grpSp>
          <p:grpSp>
            <p:nvGrpSpPr>
              <p:cNvPr id="30771" name="Group 18"/>
              <p:cNvGrpSpPr>
                <a:grpSpLocks/>
              </p:cNvGrpSpPr>
              <p:nvPr/>
            </p:nvGrpSpPr>
            <p:grpSpPr bwMode="auto">
              <a:xfrm>
                <a:off x="4704" y="1200"/>
                <a:ext cx="1008" cy="0"/>
                <a:chOff x="1008" y="1200"/>
                <a:chExt cx="1008" cy="0"/>
              </a:xfrm>
            </p:grpSpPr>
            <p:sp>
              <p:nvSpPr>
                <p:cNvPr id="30788" name="Line 19"/>
                <p:cNvSpPr>
                  <a:spLocks noChangeShapeType="1"/>
                </p:cNvSpPr>
                <p:nvPr/>
              </p:nvSpPr>
              <p:spPr bwMode="auto">
                <a:xfrm>
                  <a:off x="1008" y="1200"/>
                  <a:ext cx="336" cy="0"/>
                </a:xfrm>
                <a:prstGeom prst="line">
                  <a:avLst/>
                </a:prstGeom>
                <a:noFill/>
                <a:ln w="9525">
                  <a:solidFill>
                    <a:schemeClr val="tx1"/>
                  </a:solidFill>
                  <a:round/>
                  <a:headEnd/>
                  <a:tailEnd/>
                </a:ln>
              </p:spPr>
              <p:txBody>
                <a:bodyPr/>
                <a:lstStyle/>
                <a:p>
                  <a:endParaRPr lang="it-IT"/>
                </a:p>
              </p:txBody>
            </p:sp>
            <p:sp>
              <p:nvSpPr>
                <p:cNvPr id="30789" name="Line 20"/>
                <p:cNvSpPr>
                  <a:spLocks noChangeShapeType="1"/>
                </p:cNvSpPr>
                <p:nvPr/>
              </p:nvSpPr>
              <p:spPr bwMode="auto">
                <a:xfrm>
                  <a:off x="1344" y="1200"/>
                  <a:ext cx="336" cy="0"/>
                </a:xfrm>
                <a:prstGeom prst="line">
                  <a:avLst/>
                </a:prstGeom>
                <a:noFill/>
                <a:ln w="76200" cmpd="tri">
                  <a:solidFill>
                    <a:schemeClr val="tx1"/>
                  </a:solidFill>
                  <a:round/>
                  <a:headEnd/>
                  <a:tailEnd/>
                </a:ln>
              </p:spPr>
              <p:txBody>
                <a:bodyPr/>
                <a:lstStyle/>
                <a:p>
                  <a:endParaRPr lang="it-IT"/>
                </a:p>
              </p:txBody>
            </p:sp>
            <p:sp>
              <p:nvSpPr>
                <p:cNvPr id="30790" name="Line 21"/>
                <p:cNvSpPr>
                  <a:spLocks noChangeShapeType="1"/>
                </p:cNvSpPr>
                <p:nvPr/>
              </p:nvSpPr>
              <p:spPr bwMode="auto">
                <a:xfrm>
                  <a:off x="1680" y="1200"/>
                  <a:ext cx="336" cy="0"/>
                </a:xfrm>
                <a:prstGeom prst="line">
                  <a:avLst/>
                </a:prstGeom>
                <a:noFill/>
                <a:ln w="9525">
                  <a:solidFill>
                    <a:schemeClr val="tx1"/>
                  </a:solidFill>
                  <a:round/>
                  <a:headEnd/>
                  <a:tailEnd/>
                </a:ln>
              </p:spPr>
              <p:txBody>
                <a:bodyPr/>
                <a:lstStyle/>
                <a:p>
                  <a:endParaRPr lang="it-IT"/>
                </a:p>
              </p:txBody>
            </p:sp>
          </p:grpSp>
          <p:sp>
            <p:nvSpPr>
              <p:cNvPr id="30772" name="Line 22"/>
              <p:cNvSpPr>
                <a:spLocks noChangeShapeType="1"/>
              </p:cNvSpPr>
              <p:nvPr/>
            </p:nvSpPr>
            <p:spPr bwMode="auto">
              <a:xfrm>
                <a:off x="1680" y="1200"/>
                <a:ext cx="336" cy="0"/>
              </a:xfrm>
              <a:prstGeom prst="line">
                <a:avLst/>
              </a:prstGeom>
              <a:noFill/>
              <a:ln w="76200" cmpd="tri">
                <a:solidFill>
                  <a:schemeClr val="tx1"/>
                </a:solidFill>
                <a:round/>
                <a:headEnd/>
                <a:tailEnd/>
              </a:ln>
            </p:spPr>
            <p:txBody>
              <a:bodyPr/>
              <a:lstStyle/>
              <a:p>
                <a:endParaRPr lang="it-IT"/>
              </a:p>
            </p:txBody>
          </p:sp>
          <p:sp>
            <p:nvSpPr>
              <p:cNvPr id="30773" name="Line 23"/>
              <p:cNvSpPr>
                <a:spLocks noChangeShapeType="1"/>
              </p:cNvSpPr>
              <p:nvPr/>
            </p:nvSpPr>
            <p:spPr bwMode="auto">
              <a:xfrm>
                <a:off x="1008" y="1104"/>
                <a:ext cx="0" cy="192"/>
              </a:xfrm>
              <a:prstGeom prst="line">
                <a:avLst/>
              </a:prstGeom>
              <a:noFill/>
              <a:ln w="9525">
                <a:solidFill>
                  <a:schemeClr val="tx1"/>
                </a:solidFill>
                <a:round/>
                <a:headEnd/>
                <a:tailEnd/>
              </a:ln>
            </p:spPr>
            <p:txBody>
              <a:bodyPr/>
              <a:lstStyle/>
              <a:p>
                <a:endParaRPr lang="it-IT"/>
              </a:p>
            </p:txBody>
          </p:sp>
          <p:sp>
            <p:nvSpPr>
              <p:cNvPr id="30774" name="Line 24"/>
              <p:cNvSpPr>
                <a:spLocks noChangeShapeType="1"/>
              </p:cNvSpPr>
              <p:nvPr/>
            </p:nvSpPr>
            <p:spPr bwMode="auto">
              <a:xfrm>
                <a:off x="1344" y="1104"/>
                <a:ext cx="0" cy="192"/>
              </a:xfrm>
              <a:prstGeom prst="line">
                <a:avLst/>
              </a:prstGeom>
              <a:noFill/>
              <a:ln w="9525">
                <a:solidFill>
                  <a:schemeClr val="tx1"/>
                </a:solidFill>
                <a:round/>
                <a:headEnd/>
                <a:tailEnd/>
              </a:ln>
            </p:spPr>
            <p:txBody>
              <a:bodyPr/>
              <a:lstStyle/>
              <a:p>
                <a:endParaRPr lang="it-IT"/>
              </a:p>
            </p:txBody>
          </p:sp>
          <p:sp>
            <p:nvSpPr>
              <p:cNvPr id="30775" name="Line 25"/>
              <p:cNvSpPr>
                <a:spLocks noChangeShapeType="1"/>
              </p:cNvSpPr>
              <p:nvPr/>
            </p:nvSpPr>
            <p:spPr bwMode="auto">
              <a:xfrm>
                <a:off x="1680" y="1104"/>
                <a:ext cx="0" cy="192"/>
              </a:xfrm>
              <a:prstGeom prst="line">
                <a:avLst/>
              </a:prstGeom>
              <a:noFill/>
              <a:ln w="9525">
                <a:solidFill>
                  <a:schemeClr val="tx1"/>
                </a:solidFill>
                <a:round/>
                <a:headEnd/>
                <a:tailEnd/>
              </a:ln>
            </p:spPr>
            <p:txBody>
              <a:bodyPr/>
              <a:lstStyle/>
              <a:p>
                <a:endParaRPr lang="it-IT"/>
              </a:p>
            </p:txBody>
          </p:sp>
          <p:sp>
            <p:nvSpPr>
              <p:cNvPr id="30776" name="Line 26"/>
              <p:cNvSpPr>
                <a:spLocks noChangeShapeType="1"/>
              </p:cNvSpPr>
              <p:nvPr/>
            </p:nvSpPr>
            <p:spPr bwMode="auto">
              <a:xfrm>
                <a:off x="2016" y="1104"/>
                <a:ext cx="0" cy="192"/>
              </a:xfrm>
              <a:prstGeom prst="line">
                <a:avLst/>
              </a:prstGeom>
              <a:noFill/>
              <a:ln w="9525">
                <a:solidFill>
                  <a:schemeClr val="tx1"/>
                </a:solidFill>
                <a:round/>
                <a:headEnd/>
                <a:tailEnd/>
              </a:ln>
            </p:spPr>
            <p:txBody>
              <a:bodyPr/>
              <a:lstStyle/>
              <a:p>
                <a:endParaRPr lang="it-IT"/>
              </a:p>
            </p:txBody>
          </p:sp>
          <p:sp>
            <p:nvSpPr>
              <p:cNvPr id="30777" name="Line 27"/>
              <p:cNvSpPr>
                <a:spLocks noChangeShapeType="1"/>
              </p:cNvSpPr>
              <p:nvPr/>
            </p:nvSpPr>
            <p:spPr bwMode="auto">
              <a:xfrm>
                <a:off x="2352" y="1104"/>
                <a:ext cx="0" cy="192"/>
              </a:xfrm>
              <a:prstGeom prst="line">
                <a:avLst/>
              </a:prstGeom>
              <a:noFill/>
              <a:ln w="9525">
                <a:solidFill>
                  <a:schemeClr val="tx1"/>
                </a:solidFill>
                <a:round/>
                <a:headEnd/>
                <a:tailEnd/>
              </a:ln>
            </p:spPr>
            <p:txBody>
              <a:bodyPr/>
              <a:lstStyle/>
              <a:p>
                <a:endParaRPr lang="it-IT"/>
              </a:p>
            </p:txBody>
          </p:sp>
          <p:sp>
            <p:nvSpPr>
              <p:cNvPr id="30778" name="Line 28"/>
              <p:cNvSpPr>
                <a:spLocks noChangeShapeType="1"/>
              </p:cNvSpPr>
              <p:nvPr/>
            </p:nvSpPr>
            <p:spPr bwMode="auto">
              <a:xfrm>
                <a:off x="2688" y="1104"/>
                <a:ext cx="0" cy="192"/>
              </a:xfrm>
              <a:prstGeom prst="line">
                <a:avLst/>
              </a:prstGeom>
              <a:noFill/>
              <a:ln w="9525">
                <a:solidFill>
                  <a:schemeClr val="tx1"/>
                </a:solidFill>
                <a:round/>
                <a:headEnd/>
                <a:tailEnd/>
              </a:ln>
            </p:spPr>
            <p:txBody>
              <a:bodyPr/>
              <a:lstStyle/>
              <a:p>
                <a:endParaRPr lang="it-IT"/>
              </a:p>
            </p:txBody>
          </p:sp>
          <p:sp>
            <p:nvSpPr>
              <p:cNvPr id="30779" name="Line 29"/>
              <p:cNvSpPr>
                <a:spLocks noChangeShapeType="1"/>
              </p:cNvSpPr>
              <p:nvPr/>
            </p:nvSpPr>
            <p:spPr bwMode="auto">
              <a:xfrm>
                <a:off x="3024" y="1104"/>
                <a:ext cx="0" cy="192"/>
              </a:xfrm>
              <a:prstGeom prst="line">
                <a:avLst/>
              </a:prstGeom>
              <a:noFill/>
              <a:ln w="9525">
                <a:solidFill>
                  <a:schemeClr val="tx1"/>
                </a:solidFill>
                <a:round/>
                <a:headEnd/>
                <a:tailEnd/>
              </a:ln>
            </p:spPr>
            <p:txBody>
              <a:bodyPr/>
              <a:lstStyle/>
              <a:p>
                <a:endParaRPr lang="it-IT"/>
              </a:p>
            </p:txBody>
          </p:sp>
          <p:sp>
            <p:nvSpPr>
              <p:cNvPr id="30780" name="Line 30"/>
              <p:cNvSpPr>
                <a:spLocks noChangeShapeType="1"/>
              </p:cNvSpPr>
              <p:nvPr/>
            </p:nvSpPr>
            <p:spPr bwMode="auto">
              <a:xfrm>
                <a:off x="3360" y="1104"/>
                <a:ext cx="0" cy="192"/>
              </a:xfrm>
              <a:prstGeom prst="line">
                <a:avLst/>
              </a:prstGeom>
              <a:noFill/>
              <a:ln w="9525">
                <a:solidFill>
                  <a:schemeClr val="tx1"/>
                </a:solidFill>
                <a:round/>
                <a:headEnd/>
                <a:tailEnd/>
              </a:ln>
            </p:spPr>
            <p:txBody>
              <a:bodyPr/>
              <a:lstStyle/>
              <a:p>
                <a:endParaRPr lang="it-IT"/>
              </a:p>
            </p:txBody>
          </p:sp>
          <p:sp>
            <p:nvSpPr>
              <p:cNvPr id="30781" name="Line 31"/>
              <p:cNvSpPr>
                <a:spLocks noChangeShapeType="1"/>
              </p:cNvSpPr>
              <p:nvPr/>
            </p:nvSpPr>
            <p:spPr bwMode="auto">
              <a:xfrm>
                <a:off x="3696" y="1104"/>
                <a:ext cx="0" cy="192"/>
              </a:xfrm>
              <a:prstGeom prst="line">
                <a:avLst/>
              </a:prstGeom>
              <a:noFill/>
              <a:ln w="9525">
                <a:solidFill>
                  <a:schemeClr val="tx1"/>
                </a:solidFill>
                <a:round/>
                <a:headEnd/>
                <a:tailEnd/>
              </a:ln>
            </p:spPr>
            <p:txBody>
              <a:bodyPr/>
              <a:lstStyle/>
              <a:p>
                <a:endParaRPr lang="it-IT"/>
              </a:p>
            </p:txBody>
          </p:sp>
          <p:sp>
            <p:nvSpPr>
              <p:cNvPr id="30782" name="Line 32"/>
              <p:cNvSpPr>
                <a:spLocks noChangeShapeType="1"/>
              </p:cNvSpPr>
              <p:nvPr/>
            </p:nvSpPr>
            <p:spPr bwMode="auto">
              <a:xfrm>
                <a:off x="4032" y="1104"/>
                <a:ext cx="0" cy="192"/>
              </a:xfrm>
              <a:prstGeom prst="line">
                <a:avLst/>
              </a:prstGeom>
              <a:noFill/>
              <a:ln w="9525">
                <a:solidFill>
                  <a:schemeClr val="tx1"/>
                </a:solidFill>
                <a:round/>
                <a:headEnd/>
                <a:tailEnd/>
              </a:ln>
            </p:spPr>
            <p:txBody>
              <a:bodyPr/>
              <a:lstStyle/>
              <a:p>
                <a:endParaRPr lang="it-IT"/>
              </a:p>
            </p:txBody>
          </p:sp>
          <p:sp>
            <p:nvSpPr>
              <p:cNvPr id="30783" name="Line 33"/>
              <p:cNvSpPr>
                <a:spLocks noChangeShapeType="1"/>
              </p:cNvSpPr>
              <p:nvPr/>
            </p:nvSpPr>
            <p:spPr bwMode="auto">
              <a:xfrm>
                <a:off x="4368" y="1104"/>
                <a:ext cx="0" cy="192"/>
              </a:xfrm>
              <a:prstGeom prst="line">
                <a:avLst/>
              </a:prstGeom>
              <a:noFill/>
              <a:ln w="9525">
                <a:solidFill>
                  <a:schemeClr val="tx1"/>
                </a:solidFill>
                <a:round/>
                <a:headEnd/>
                <a:tailEnd/>
              </a:ln>
            </p:spPr>
            <p:txBody>
              <a:bodyPr/>
              <a:lstStyle/>
              <a:p>
                <a:endParaRPr lang="it-IT"/>
              </a:p>
            </p:txBody>
          </p:sp>
          <p:sp>
            <p:nvSpPr>
              <p:cNvPr id="30784" name="Line 34"/>
              <p:cNvSpPr>
                <a:spLocks noChangeShapeType="1"/>
              </p:cNvSpPr>
              <p:nvPr/>
            </p:nvSpPr>
            <p:spPr bwMode="auto">
              <a:xfrm>
                <a:off x="4704" y="1104"/>
                <a:ext cx="0" cy="192"/>
              </a:xfrm>
              <a:prstGeom prst="line">
                <a:avLst/>
              </a:prstGeom>
              <a:noFill/>
              <a:ln w="9525">
                <a:solidFill>
                  <a:schemeClr val="tx1"/>
                </a:solidFill>
                <a:round/>
                <a:headEnd/>
                <a:tailEnd/>
              </a:ln>
            </p:spPr>
            <p:txBody>
              <a:bodyPr/>
              <a:lstStyle/>
              <a:p>
                <a:endParaRPr lang="it-IT"/>
              </a:p>
            </p:txBody>
          </p:sp>
          <p:sp>
            <p:nvSpPr>
              <p:cNvPr id="30785" name="Line 35"/>
              <p:cNvSpPr>
                <a:spLocks noChangeShapeType="1"/>
              </p:cNvSpPr>
              <p:nvPr/>
            </p:nvSpPr>
            <p:spPr bwMode="auto">
              <a:xfrm>
                <a:off x="5040" y="1104"/>
                <a:ext cx="0" cy="192"/>
              </a:xfrm>
              <a:prstGeom prst="line">
                <a:avLst/>
              </a:prstGeom>
              <a:noFill/>
              <a:ln w="9525">
                <a:solidFill>
                  <a:schemeClr val="tx1"/>
                </a:solidFill>
                <a:round/>
                <a:headEnd/>
                <a:tailEnd/>
              </a:ln>
            </p:spPr>
            <p:txBody>
              <a:bodyPr/>
              <a:lstStyle/>
              <a:p>
                <a:endParaRPr lang="it-IT"/>
              </a:p>
            </p:txBody>
          </p:sp>
          <p:sp>
            <p:nvSpPr>
              <p:cNvPr id="30786" name="Line 36"/>
              <p:cNvSpPr>
                <a:spLocks noChangeShapeType="1"/>
              </p:cNvSpPr>
              <p:nvPr/>
            </p:nvSpPr>
            <p:spPr bwMode="auto">
              <a:xfrm>
                <a:off x="5376" y="1104"/>
                <a:ext cx="0" cy="192"/>
              </a:xfrm>
              <a:prstGeom prst="line">
                <a:avLst/>
              </a:prstGeom>
              <a:noFill/>
              <a:ln w="9525">
                <a:solidFill>
                  <a:schemeClr val="tx1"/>
                </a:solidFill>
                <a:round/>
                <a:headEnd/>
                <a:tailEnd/>
              </a:ln>
            </p:spPr>
            <p:txBody>
              <a:bodyPr/>
              <a:lstStyle/>
              <a:p>
                <a:endParaRPr lang="it-IT"/>
              </a:p>
            </p:txBody>
          </p:sp>
          <p:sp>
            <p:nvSpPr>
              <p:cNvPr id="30787" name="Line 37"/>
              <p:cNvSpPr>
                <a:spLocks noChangeShapeType="1"/>
              </p:cNvSpPr>
              <p:nvPr/>
            </p:nvSpPr>
            <p:spPr bwMode="auto">
              <a:xfrm>
                <a:off x="5712" y="1104"/>
                <a:ext cx="0" cy="192"/>
              </a:xfrm>
              <a:prstGeom prst="line">
                <a:avLst/>
              </a:prstGeom>
              <a:noFill/>
              <a:ln w="9525">
                <a:solidFill>
                  <a:schemeClr val="tx1"/>
                </a:solidFill>
                <a:round/>
                <a:headEnd/>
                <a:tailEnd/>
              </a:ln>
            </p:spPr>
            <p:txBody>
              <a:bodyPr/>
              <a:lstStyle/>
              <a:p>
                <a:endParaRPr lang="it-IT"/>
              </a:p>
            </p:txBody>
          </p:sp>
        </p:grpSp>
        <p:sp>
          <p:nvSpPr>
            <p:cNvPr id="30754" name="AutoShape 38"/>
            <p:cNvSpPr>
              <a:spLocks/>
            </p:cNvSpPr>
            <p:nvPr/>
          </p:nvSpPr>
          <p:spPr bwMode="auto">
            <a:xfrm rot="5400000" flipV="1">
              <a:off x="1248" y="912"/>
              <a:ext cx="192" cy="672"/>
            </a:xfrm>
            <a:prstGeom prst="leftBrace">
              <a:avLst>
                <a:gd name="adj1" fmla="val 29167"/>
                <a:gd name="adj2" fmla="val 50000"/>
              </a:avLst>
            </a:prstGeom>
            <a:noFill/>
            <a:ln w="9525">
              <a:solidFill>
                <a:schemeClr val="tx1"/>
              </a:solidFill>
              <a:round/>
              <a:headEnd/>
              <a:tailEnd/>
            </a:ln>
          </p:spPr>
          <p:txBody>
            <a:bodyPr wrap="none" anchor="ctr"/>
            <a:lstStyle/>
            <a:p>
              <a:endParaRPr lang="it-IT"/>
            </a:p>
          </p:txBody>
        </p:sp>
        <p:sp>
          <p:nvSpPr>
            <p:cNvPr id="30755" name="AutoShape 39"/>
            <p:cNvSpPr>
              <a:spLocks/>
            </p:cNvSpPr>
            <p:nvPr/>
          </p:nvSpPr>
          <p:spPr bwMode="auto">
            <a:xfrm rot="5400000" flipV="1">
              <a:off x="1920" y="912"/>
              <a:ext cx="192" cy="672"/>
            </a:xfrm>
            <a:prstGeom prst="leftBrace">
              <a:avLst>
                <a:gd name="adj1" fmla="val 29167"/>
                <a:gd name="adj2" fmla="val 50000"/>
              </a:avLst>
            </a:prstGeom>
            <a:noFill/>
            <a:ln w="9525">
              <a:solidFill>
                <a:schemeClr val="tx1"/>
              </a:solidFill>
              <a:round/>
              <a:headEnd/>
              <a:tailEnd/>
            </a:ln>
          </p:spPr>
          <p:txBody>
            <a:bodyPr wrap="none" anchor="ctr"/>
            <a:lstStyle/>
            <a:p>
              <a:endParaRPr lang="it-IT"/>
            </a:p>
          </p:txBody>
        </p:sp>
        <p:sp>
          <p:nvSpPr>
            <p:cNvPr id="30756" name="AutoShape 40"/>
            <p:cNvSpPr>
              <a:spLocks/>
            </p:cNvSpPr>
            <p:nvPr/>
          </p:nvSpPr>
          <p:spPr bwMode="auto">
            <a:xfrm rot="5400000" flipV="1">
              <a:off x="2928" y="576"/>
              <a:ext cx="192" cy="1344"/>
            </a:xfrm>
            <a:prstGeom prst="leftBrace">
              <a:avLst>
                <a:gd name="adj1" fmla="val 58333"/>
                <a:gd name="adj2" fmla="val 50000"/>
              </a:avLst>
            </a:prstGeom>
            <a:noFill/>
            <a:ln w="9525">
              <a:solidFill>
                <a:schemeClr val="tx1"/>
              </a:solidFill>
              <a:round/>
              <a:headEnd/>
              <a:tailEnd/>
            </a:ln>
          </p:spPr>
          <p:txBody>
            <a:bodyPr wrap="none" anchor="ctr"/>
            <a:lstStyle/>
            <a:p>
              <a:endParaRPr lang="it-IT"/>
            </a:p>
          </p:txBody>
        </p:sp>
        <p:sp>
          <p:nvSpPr>
            <p:cNvPr id="30757" name="AutoShape 41"/>
            <p:cNvSpPr>
              <a:spLocks/>
            </p:cNvSpPr>
            <p:nvPr/>
          </p:nvSpPr>
          <p:spPr bwMode="auto">
            <a:xfrm rot="5400000" flipV="1">
              <a:off x="3936" y="912"/>
              <a:ext cx="192" cy="672"/>
            </a:xfrm>
            <a:prstGeom prst="leftBrace">
              <a:avLst>
                <a:gd name="adj1" fmla="val 29167"/>
                <a:gd name="adj2" fmla="val 50000"/>
              </a:avLst>
            </a:prstGeom>
            <a:noFill/>
            <a:ln w="9525">
              <a:solidFill>
                <a:schemeClr val="tx1"/>
              </a:solidFill>
              <a:round/>
              <a:headEnd/>
              <a:tailEnd/>
            </a:ln>
          </p:spPr>
          <p:txBody>
            <a:bodyPr wrap="none" anchor="ctr"/>
            <a:lstStyle/>
            <a:p>
              <a:endParaRPr lang="it-IT"/>
            </a:p>
          </p:txBody>
        </p:sp>
        <p:sp>
          <p:nvSpPr>
            <p:cNvPr id="30758" name="AutoShape 42"/>
            <p:cNvSpPr>
              <a:spLocks/>
            </p:cNvSpPr>
            <p:nvPr/>
          </p:nvSpPr>
          <p:spPr bwMode="auto">
            <a:xfrm rot="5400000" flipV="1">
              <a:off x="4944" y="576"/>
              <a:ext cx="192" cy="1344"/>
            </a:xfrm>
            <a:prstGeom prst="leftBrace">
              <a:avLst>
                <a:gd name="adj1" fmla="val 58333"/>
                <a:gd name="adj2" fmla="val 50000"/>
              </a:avLst>
            </a:prstGeom>
            <a:noFill/>
            <a:ln w="9525">
              <a:solidFill>
                <a:schemeClr val="tx1"/>
              </a:solidFill>
              <a:round/>
              <a:headEnd/>
              <a:tailEnd/>
            </a:ln>
          </p:spPr>
          <p:txBody>
            <a:bodyPr wrap="none" anchor="ctr"/>
            <a:lstStyle/>
            <a:p>
              <a:endParaRPr lang="it-IT"/>
            </a:p>
          </p:txBody>
        </p:sp>
        <p:sp>
          <p:nvSpPr>
            <p:cNvPr id="30759" name="Text Box 43"/>
            <p:cNvSpPr txBox="1">
              <a:spLocks noChangeArrowheads="1"/>
            </p:cNvSpPr>
            <p:nvPr/>
          </p:nvSpPr>
          <p:spPr bwMode="auto">
            <a:xfrm>
              <a:off x="960" y="1248"/>
              <a:ext cx="4800" cy="250"/>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rPr>
                <a:t>    C          V      </a:t>
              </a:r>
              <a:r>
                <a:rPr lang="it-IT" sz="2000">
                  <a:latin typeface="Times New Roman" pitchFamily="18" charset="0"/>
                  <a:cs typeface="Times New Roman" pitchFamily="18" charset="0"/>
                  <a:sym typeface="SILDoulos IPA93" pitchFamily="2" charset="2"/>
                </a:rPr>
                <a:t></a:t>
              </a:r>
              <a:r>
                <a:rPr lang="it-IT" sz="2000">
                  <a:latin typeface="Times New Roman" pitchFamily="18" charset="0"/>
                  <a:cs typeface="Times New Roman" pitchFamily="18" charset="0"/>
                </a:rPr>
                <a:t>V          C       C         V        C        C         C        </a:t>
              </a:r>
              <a:r>
                <a:rPr lang="it-IT">
                  <a:latin typeface="Tahoma" pitchFamily="34" charset="0"/>
                  <a:cs typeface="Times New Roman" pitchFamily="18" charset="0"/>
                  <a:sym typeface="SILDoulos IPA93" pitchFamily="2" charset="2"/>
                </a:rPr>
                <a:t></a:t>
              </a:r>
              <a:r>
                <a:rPr lang="it-IT" sz="2000">
                  <a:latin typeface="Times New Roman" pitchFamily="18" charset="0"/>
                  <a:cs typeface="Times New Roman" pitchFamily="18" charset="0"/>
                </a:rPr>
                <a:t>V        C       C          V       C</a:t>
              </a:r>
            </a:p>
          </p:txBody>
        </p:sp>
        <p:sp>
          <p:nvSpPr>
            <p:cNvPr id="30760" name="Text Box 44"/>
            <p:cNvSpPr txBox="1">
              <a:spLocks noChangeArrowheads="1"/>
            </p:cNvSpPr>
            <p:nvPr/>
          </p:nvSpPr>
          <p:spPr bwMode="auto">
            <a:xfrm>
              <a:off x="960" y="950"/>
              <a:ext cx="4800" cy="250"/>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rPr>
                <a:t>       </a:t>
              </a:r>
              <a:r>
                <a:rPr lang="el-GR" sz="2000">
                  <a:latin typeface="Times New Roman" pitchFamily="18" charset="0"/>
                  <a:cs typeface="Times New Roman" pitchFamily="18" charset="0"/>
                </a:rPr>
                <a:t>σ</a:t>
              </a:r>
              <a:r>
                <a:rPr lang="it-IT" sz="2000" baseline="-25000">
                  <a:latin typeface="Times New Roman" pitchFamily="18" charset="0"/>
                  <a:cs typeface="Times New Roman" pitchFamily="18" charset="0"/>
                </a:rPr>
                <a:t>w</a:t>
              </a:r>
              <a:r>
                <a:rPr lang="it-IT" sz="2000">
                  <a:latin typeface="Times New Roman" pitchFamily="18" charset="0"/>
                  <a:cs typeface="Times New Roman" pitchFamily="18" charset="0"/>
                </a:rPr>
                <a:t>            </a:t>
              </a:r>
              <a:r>
                <a:rPr lang="it-IT" sz="800">
                  <a:latin typeface="Times New Roman" pitchFamily="18" charset="0"/>
                  <a:cs typeface="Times New Roman" pitchFamily="18" charset="0"/>
                </a:rPr>
                <a:t> </a:t>
              </a:r>
              <a:r>
                <a:rPr lang="el-GR" sz="2000">
                  <a:latin typeface="Times New Roman" pitchFamily="18" charset="0"/>
                  <a:cs typeface="Times New Roman" pitchFamily="18" charset="0"/>
                </a:rPr>
                <a:t>σ</a:t>
              </a:r>
              <a:r>
                <a:rPr lang="it-IT" sz="2000" baseline="-25000">
                  <a:latin typeface="Times New Roman" pitchFamily="18" charset="0"/>
                  <a:cs typeface="Times New Roman" pitchFamily="18" charset="0"/>
                </a:rPr>
                <a:t>s</a:t>
              </a:r>
              <a:r>
                <a:rPr lang="it-IT" sz="2000">
                  <a:latin typeface="Times New Roman" pitchFamily="18" charset="0"/>
                  <a:cs typeface="Times New Roman" pitchFamily="18" charset="0"/>
                </a:rPr>
                <a:t>                      </a:t>
              </a:r>
              <a:r>
                <a:rPr lang="el-GR" sz="2000">
                  <a:latin typeface="Times New Roman" pitchFamily="18" charset="0"/>
                  <a:cs typeface="Times New Roman" pitchFamily="18" charset="0"/>
                </a:rPr>
                <a:t>σ</a:t>
              </a:r>
              <a:r>
                <a:rPr lang="it-IT" sz="2000" baseline="-25000">
                  <a:latin typeface="Times New Roman" pitchFamily="18" charset="0"/>
                  <a:cs typeface="Times New Roman" pitchFamily="18" charset="0"/>
                </a:rPr>
                <a:t>w</a:t>
              </a:r>
              <a:r>
                <a:rPr lang="it-IT" sz="2000">
                  <a:latin typeface="Times New Roman" pitchFamily="18" charset="0"/>
                  <a:cs typeface="Times New Roman" pitchFamily="18" charset="0"/>
                </a:rPr>
                <a:t>                     </a:t>
              </a:r>
              <a:r>
                <a:rPr lang="el-GR" sz="2000">
                  <a:latin typeface="Times New Roman" pitchFamily="18" charset="0"/>
                  <a:cs typeface="Times New Roman" pitchFamily="18" charset="0"/>
                </a:rPr>
                <a:t>σ</a:t>
              </a:r>
              <a:r>
                <a:rPr lang="it-IT" sz="2000" baseline="-25000">
                  <a:latin typeface="Times New Roman" pitchFamily="18" charset="0"/>
                  <a:cs typeface="Times New Roman" pitchFamily="18" charset="0"/>
                </a:rPr>
                <a:t>s</a:t>
              </a:r>
              <a:r>
                <a:rPr lang="it-IT" sz="2000">
                  <a:latin typeface="Times New Roman" pitchFamily="18" charset="0"/>
                  <a:cs typeface="Times New Roman" pitchFamily="18" charset="0"/>
                </a:rPr>
                <a:t>                     </a:t>
              </a:r>
              <a:r>
                <a:rPr lang="it-IT" sz="1200">
                  <a:latin typeface="Times New Roman" pitchFamily="18" charset="0"/>
                  <a:cs typeface="Times New Roman" pitchFamily="18" charset="0"/>
                </a:rPr>
                <a:t> </a:t>
              </a:r>
              <a:r>
                <a:rPr lang="it-IT" sz="800">
                  <a:latin typeface="Times New Roman" pitchFamily="18" charset="0"/>
                  <a:cs typeface="Times New Roman" pitchFamily="18" charset="0"/>
                </a:rPr>
                <a:t> </a:t>
              </a:r>
              <a:r>
                <a:rPr lang="el-GR" sz="2000">
                  <a:latin typeface="Times New Roman" pitchFamily="18" charset="0"/>
                  <a:cs typeface="Times New Roman" pitchFamily="18" charset="0"/>
                </a:rPr>
                <a:t>σ</a:t>
              </a:r>
              <a:r>
                <a:rPr lang="it-IT" sz="2000" baseline="-25000">
                  <a:latin typeface="Times New Roman" pitchFamily="18" charset="0"/>
                  <a:cs typeface="Times New Roman" pitchFamily="18" charset="0"/>
                </a:rPr>
                <a:t>w</a:t>
              </a:r>
              <a:r>
                <a:rPr lang="it-IT" sz="2000">
                  <a:latin typeface="Times New Roman" pitchFamily="18" charset="0"/>
                  <a:cs typeface="Times New Roman" pitchFamily="18" charset="0"/>
                </a:rPr>
                <a:t>        </a:t>
              </a:r>
            </a:p>
          </p:txBody>
        </p:sp>
        <p:sp>
          <p:nvSpPr>
            <p:cNvPr id="30761" name="AutoShape 45"/>
            <p:cNvSpPr>
              <a:spLocks/>
            </p:cNvSpPr>
            <p:nvPr/>
          </p:nvSpPr>
          <p:spPr bwMode="auto">
            <a:xfrm rot="5400000" flipV="1">
              <a:off x="2568" y="-72"/>
              <a:ext cx="192" cy="1968"/>
            </a:xfrm>
            <a:prstGeom prst="leftBrace">
              <a:avLst>
                <a:gd name="adj1" fmla="val 85417"/>
                <a:gd name="adj2" fmla="val 50000"/>
              </a:avLst>
            </a:prstGeom>
            <a:noFill/>
            <a:ln w="9525">
              <a:solidFill>
                <a:schemeClr val="tx1"/>
              </a:solidFill>
              <a:round/>
              <a:headEnd/>
              <a:tailEnd/>
            </a:ln>
          </p:spPr>
          <p:txBody>
            <a:bodyPr wrap="none" anchor="ctr"/>
            <a:lstStyle/>
            <a:p>
              <a:endParaRPr lang="it-IT"/>
            </a:p>
          </p:txBody>
        </p:sp>
        <p:sp>
          <p:nvSpPr>
            <p:cNvPr id="30762" name="AutoShape 46"/>
            <p:cNvSpPr>
              <a:spLocks/>
            </p:cNvSpPr>
            <p:nvPr/>
          </p:nvSpPr>
          <p:spPr bwMode="auto">
            <a:xfrm rot="5400000" flipV="1">
              <a:off x="4584" y="-72"/>
              <a:ext cx="192" cy="1968"/>
            </a:xfrm>
            <a:prstGeom prst="leftBrace">
              <a:avLst>
                <a:gd name="adj1" fmla="val 85417"/>
                <a:gd name="adj2" fmla="val 50000"/>
              </a:avLst>
            </a:prstGeom>
            <a:noFill/>
            <a:ln w="9525">
              <a:solidFill>
                <a:schemeClr val="tx1"/>
              </a:solidFill>
              <a:round/>
              <a:headEnd/>
              <a:tailEnd/>
            </a:ln>
          </p:spPr>
          <p:txBody>
            <a:bodyPr wrap="none" anchor="ctr"/>
            <a:lstStyle/>
            <a:p>
              <a:endParaRPr lang="it-IT"/>
            </a:p>
          </p:txBody>
        </p:sp>
        <p:pic>
          <p:nvPicPr>
            <p:cNvPr id="30763" name="Picture 47"/>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2577" y="661"/>
              <a:ext cx="181" cy="155"/>
            </a:xfrm>
            <a:prstGeom prst="rect">
              <a:avLst/>
            </a:prstGeom>
            <a:noFill/>
            <a:ln w="9525">
              <a:noFill/>
              <a:miter lim="800000"/>
              <a:headEnd/>
              <a:tailEnd/>
            </a:ln>
          </p:spPr>
        </p:pic>
        <p:pic>
          <p:nvPicPr>
            <p:cNvPr id="30764" name="Picture 48"/>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590" y="672"/>
              <a:ext cx="181" cy="155"/>
            </a:xfrm>
            <a:prstGeom prst="rect">
              <a:avLst/>
            </a:prstGeom>
            <a:noFill/>
            <a:ln w="9525">
              <a:noFill/>
              <a:miter lim="800000"/>
              <a:headEnd/>
              <a:tailEnd/>
            </a:ln>
          </p:spPr>
        </p:pic>
      </p:grpSp>
      <p:grpSp>
        <p:nvGrpSpPr>
          <p:cNvPr id="30724" name="Group 49"/>
          <p:cNvGrpSpPr>
            <a:grpSpLocks/>
          </p:cNvGrpSpPr>
          <p:nvPr/>
        </p:nvGrpSpPr>
        <p:grpSpPr bwMode="auto">
          <a:xfrm flipV="1">
            <a:off x="2133600" y="3048000"/>
            <a:ext cx="9956800" cy="304800"/>
            <a:chOff x="1008" y="2352"/>
            <a:chExt cx="4704" cy="192"/>
          </a:xfrm>
        </p:grpSpPr>
        <p:sp>
          <p:nvSpPr>
            <p:cNvPr id="30748" name="AutoShape 50"/>
            <p:cNvSpPr>
              <a:spLocks/>
            </p:cNvSpPr>
            <p:nvPr/>
          </p:nvSpPr>
          <p:spPr bwMode="auto">
            <a:xfrm rot="5400000" flipV="1">
              <a:off x="1248" y="2112"/>
              <a:ext cx="192" cy="672"/>
            </a:xfrm>
            <a:prstGeom prst="leftBrace">
              <a:avLst>
                <a:gd name="adj1" fmla="val 29167"/>
                <a:gd name="adj2" fmla="val 50000"/>
              </a:avLst>
            </a:prstGeom>
            <a:noFill/>
            <a:ln w="9525">
              <a:solidFill>
                <a:srgbClr val="FF6600"/>
              </a:solidFill>
              <a:round/>
              <a:headEnd/>
              <a:tailEnd/>
            </a:ln>
          </p:spPr>
          <p:txBody>
            <a:bodyPr wrap="none" anchor="ctr"/>
            <a:lstStyle/>
            <a:p>
              <a:endParaRPr lang="it-IT"/>
            </a:p>
          </p:txBody>
        </p:sp>
        <p:sp>
          <p:nvSpPr>
            <p:cNvPr id="30749" name="AutoShape 51"/>
            <p:cNvSpPr>
              <a:spLocks/>
            </p:cNvSpPr>
            <p:nvPr/>
          </p:nvSpPr>
          <p:spPr bwMode="auto">
            <a:xfrm rot="5400000" flipV="1">
              <a:off x="1920" y="2112"/>
              <a:ext cx="192" cy="672"/>
            </a:xfrm>
            <a:prstGeom prst="leftBrace">
              <a:avLst>
                <a:gd name="adj1" fmla="val 29167"/>
                <a:gd name="adj2" fmla="val 50000"/>
              </a:avLst>
            </a:prstGeom>
            <a:noFill/>
            <a:ln w="9525">
              <a:solidFill>
                <a:srgbClr val="FF6600"/>
              </a:solidFill>
              <a:round/>
              <a:headEnd/>
              <a:tailEnd/>
            </a:ln>
          </p:spPr>
          <p:txBody>
            <a:bodyPr wrap="none" anchor="ctr"/>
            <a:lstStyle/>
            <a:p>
              <a:endParaRPr lang="it-IT"/>
            </a:p>
          </p:txBody>
        </p:sp>
        <p:sp>
          <p:nvSpPr>
            <p:cNvPr id="30750" name="AutoShape 52"/>
            <p:cNvSpPr>
              <a:spLocks/>
            </p:cNvSpPr>
            <p:nvPr/>
          </p:nvSpPr>
          <p:spPr bwMode="auto">
            <a:xfrm rot="5400000" flipV="1">
              <a:off x="2928" y="1776"/>
              <a:ext cx="192" cy="1344"/>
            </a:xfrm>
            <a:prstGeom prst="leftBrace">
              <a:avLst>
                <a:gd name="adj1" fmla="val 58333"/>
                <a:gd name="adj2" fmla="val 50000"/>
              </a:avLst>
            </a:prstGeom>
            <a:noFill/>
            <a:ln w="9525">
              <a:solidFill>
                <a:srgbClr val="FF6600"/>
              </a:solidFill>
              <a:round/>
              <a:headEnd/>
              <a:tailEnd/>
            </a:ln>
          </p:spPr>
          <p:txBody>
            <a:bodyPr wrap="none" anchor="ctr"/>
            <a:lstStyle/>
            <a:p>
              <a:endParaRPr lang="it-IT"/>
            </a:p>
          </p:txBody>
        </p:sp>
        <p:sp>
          <p:nvSpPr>
            <p:cNvPr id="30751" name="AutoShape 53"/>
            <p:cNvSpPr>
              <a:spLocks/>
            </p:cNvSpPr>
            <p:nvPr/>
          </p:nvSpPr>
          <p:spPr bwMode="auto">
            <a:xfrm rot="5400000" flipV="1">
              <a:off x="3936" y="2112"/>
              <a:ext cx="192" cy="672"/>
            </a:xfrm>
            <a:prstGeom prst="leftBrace">
              <a:avLst>
                <a:gd name="adj1" fmla="val 29167"/>
                <a:gd name="adj2" fmla="val 50000"/>
              </a:avLst>
            </a:prstGeom>
            <a:noFill/>
            <a:ln w="9525">
              <a:solidFill>
                <a:srgbClr val="FF6600"/>
              </a:solidFill>
              <a:round/>
              <a:headEnd/>
              <a:tailEnd/>
            </a:ln>
          </p:spPr>
          <p:txBody>
            <a:bodyPr wrap="none" anchor="ctr"/>
            <a:lstStyle/>
            <a:p>
              <a:endParaRPr lang="it-IT"/>
            </a:p>
          </p:txBody>
        </p:sp>
        <p:sp>
          <p:nvSpPr>
            <p:cNvPr id="30752" name="AutoShape 54"/>
            <p:cNvSpPr>
              <a:spLocks/>
            </p:cNvSpPr>
            <p:nvPr/>
          </p:nvSpPr>
          <p:spPr bwMode="auto">
            <a:xfrm rot="5400000" flipV="1">
              <a:off x="4944" y="1776"/>
              <a:ext cx="192" cy="1344"/>
            </a:xfrm>
            <a:prstGeom prst="leftBrace">
              <a:avLst>
                <a:gd name="adj1" fmla="val 58333"/>
                <a:gd name="adj2" fmla="val 50000"/>
              </a:avLst>
            </a:prstGeom>
            <a:noFill/>
            <a:ln w="9525">
              <a:solidFill>
                <a:srgbClr val="FF6600"/>
              </a:solidFill>
              <a:round/>
              <a:headEnd/>
              <a:tailEnd/>
            </a:ln>
          </p:spPr>
          <p:txBody>
            <a:bodyPr wrap="none" anchor="ctr"/>
            <a:lstStyle/>
            <a:p>
              <a:endParaRPr lang="it-IT"/>
            </a:p>
          </p:txBody>
        </p:sp>
      </p:grpSp>
      <p:grpSp>
        <p:nvGrpSpPr>
          <p:cNvPr id="30725" name="Group 55"/>
          <p:cNvGrpSpPr>
            <a:grpSpLocks/>
          </p:cNvGrpSpPr>
          <p:nvPr/>
        </p:nvGrpSpPr>
        <p:grpSpPr bwMode="auto">
          <a:xfrm flipV="1">
            <a:off x="3556000" y="3505200"/>
            <a:ext cx="8432800" cy="304800"/>
            <a:chOff x="1680" y="2448"/>
            <a:chExt cx="3984" cy="192"/>
          </a:xfrm>
        </p:grpSpPr>
        <p:sp>
          <p:nvSpPr>
            <p:cNvPr id="30746" name="AutoShape 56"/>
            <p:cNvSpPr>
              <a:spLocks/>
            </p:cNvSpPr>
            <p:nvPr/>
          </p:nvSpPr>
          <p:spPr bwMode="auto">
            <a:xfrm rot="5400000" flipV="1">
              <a:off x="2568" y="1560"/>
              <a:ext cx="192" cy="1968"/>
            </a:xfrm>
            <a:prstGeom prst="leftBrace">
              <a:avLst>
                <a:gd name="adj1" fmla="val 85417"/>
                <a:gd name="adj2" fmla="val 50000"/>
              </a:avLst>
            </a:prstGeom>
            <a:noFill/>
            <a:ln w="9525">
              <a:solidFill>
                <a:srgbClr val="00FF00"/>
              </a:solidFill>
              <a:round/>
              <a:headEnd/>
              <a:tailEnd/>
            </a:ln>
          </p:spPr>
          <p:txBody>
            <a:bodyPr wrap="none" anchor="ctr"/>
            <a:lstStyle/>
            <a:p>
              <a:endParaRPr lang="it-IT"/>
            </a:p>
          </p:txBody>
        </p:sp>
        <p:sp>
          <p:nvSpPr>
            <p:cNvPr id="30747" name="AutoShape 57"/>
            <p:cNvSpPr>
              <a:spLocks/>
            </p:cNvSpPr>
            <p:nvPr/>
          </p:nvSpPr>
          <p:spPr bwMode="auto">
            <a:xfrm rot="5400000" flipV="1">
              <a:off x="4584" y="1560"/>
              <a:ext cx="192" cy="1968"/>
            </a:xfrm>
            <a:prstGeom prst="leftBrace">
              <a:avLst>
                <a:gd name="adj1" fmla="val 85417"/>
                <a:gd name="adj2" fmla="val 50000"/>
              </a:avLst>
            </a:prstGeom>
            <a:noFill/>
            <a:ln w="9525">
              <a:solidFill>
                <a:srgbClr val="00FF00"/>
              </a:solidFill>
              <a:round/>
              <a:headEnd/>
              <a:tailEnd/>
            </a:ln>
          </p:spPr>
          <p:txBody>
            <a:bodyPr wrap="none" anchor="ctr"/>
            <a:lstStyle/>
            <a:p>
              <a:endParaRPr lang="it-IT"/>
            </a:p>
          </p:txBody>
        </p:sp>
      </p:grpSp>
      <p:grpSp>
        <p:nvGrpSpPr>
          <p:cNvPr id="30726" name="Group 58"/>
          <p:cNvGrpSpPr>
            <a:grpSpLocks/>
          </p:cNvGrpSpPr>
          <p:nvPr/>
        </p:nvGrpSpPr>
        <p:grpSpPr bwMode="auto">
          <a:xfrm>
            <a:off x="2133600" y="4495800"/>
            <a:ext cx="9956800" cy="304800"/>
            <a:chOff x="1008" y="2832"/>
            <a:chExt cx="4704" cy="192"/>
          </a:xfrm>
        </p:grpSpPr>
        <p:sp>
          <p:nvSpPr>
            <p:cNvPr id="30737" name="AutoShape 59"/>
            <p:cNvSpPr>
              <a:spLocks/>
            </p:cNvSpPr>
            <p:nvPr/>
          </p:nvSpPr>
          <p:spPr bwMode="auto">
            <a:xfrm rot="-5400000">
              <a:off x="1080" y="2760"/>
              <a:ext cx="192" cy="336"/>
            </a:xfrm>
            <a:prstGeom prst="leftBrace">
              <a:avLst>
                <a:gd name="adj1" fmla="val 14583"/>
                <a:gd name="adj2" fmla="val 50000"/>
              </a:avLst>
            </a:prstGeom>
            <a:noFill/>
            <a:ln w="9525">
              <a:solidFill>
                <a:srgbClr val="FF0000"/>
              </a:solidFill>
              <a:round/>
              <a:headEnd/>
              <a:tailEnd/>
            </a:ln>
          </p:spPr>
          <p:txBody>
            <a:bodyPr wrap="none" anchor="ctr"/>
            <a:lstStyle/>
            <a:p>
              <a:endParaRPr lang="it-IT"/>
            </a:p>
          </p:txBody>
        </p:sp>
        <p:sp>
          <p:nvSpPr>
            <p:cNvPr id="30738" name="AutoShape 60"/>
            <p:cNvSpPr>
              <a:spLocks/>
            </p:cNvSpPr>
            <p:nvPr/>
          </p:nvSpPr>
          <p:spPr bwMode="auto">
            <a:xfrm rot="-5400000">
              <a:off x="1584" y="2592"/>
              <a:ext cx="192" cy="672"/>
            </a:xfrm>
            <a:prstGeom prst="leftBrace">
              <a:avLst>
                <a:gd name="adj1" fmla="val 29167"/>
                <a:gd name="adj2" fmla="val 50000"/>
              </a:avLst>
            </a:prstGeom>
            <a:noFill/>
            <a:ln w="9525">
              <a:solidFill>
                <a:srgbClr val="FF0000"/>
              </a:solidFill>
              <a:round/>
              <a:headEnd/>
              <a:tailEnd/>
            </a:ln>
          </p:spPr>
          <p:txBody>
            <a:bodyPr wrap="none" anchor="ctr"/>
            <a:lstStyle/>
            <a:p>
              <a:endParaRPr lang="it-IT"/>
            </a:p>
          </p:txBody>
        </p:sp>
        <p:sp>
          <p:nvSpPr>
            <p:cNvPr id="30739" name="AutoShape 61"/>
            <p:cNvSpPr>
              <a:spLocks/>
            </p:cNvSpPr>
            <p:nvPr/>
          </p:nvSpPr>
          <p:spPr bwMode="auto">
            <a:xfrm rot="-5400000">
              <a:off x="3432" y="2424"/>
              <a:ext cx="192" cy="1008"/>
            </a:xfrm>
            <a:prstGeom prst="leftBrace">
              <a:avLst>
                <a:gd name="adj1" fmla="val 43750"/>
                <a:gd name="adj2" fmla="val 50000"/>
              </a:avLst>
            </a:prstGeom>
            <a:noFill/>
            <a:ln w="9525">
              <a:solidFill>
                <a:srgbClr val="FF0000"/>
              </a:solidFill>
              <a:round/>
              <a:headEnd/>
              <a:tailEnd/>
            </a:ln>
          </p:spPr>
          <p:txBody>
            <a:bodyPr wrap="none" anchor="ctr"/>
            <a:lstStyle/>
            <a:p>
              <a:endParaRPr lang="it-IT"/>
            </a:p>
          </p:txBody>
        </p:sp>
        <p:sp>
          <p:nvSpPr>
            <p:cNvPr id="30740" name="AutoShape 62"/>
            <p:cNvSpPr>
              <a:spLocks/>
            </p:cNvSpPr>
            <p:nvPr/>
          </p:nvSpPr>
          <p:spPr bwMode="auto">
            <a:xfrm rot="-5400000">
              <a:off x="4608" y="2592"/>
              <a:ext cx="192" cy="672"/>
            </a:xfrm>
            <a:prstGeom prst="leftBrace">
              <a:avLst>
                <a:gd name="adj1" fmla="val 29167"/>
                <a:gd name="adj2" fmla="val 50000"/>
              </a:avLst>
            </a:prstGeom>
            <a:noFill/>
            <a:ln w="9525">
              <a:solidFill>
                <a:srgbClr val="FF0000"/>
              </a:solidFill>
              <a:round/>
              <a:headEnd/>
              <a:tailEnd/>
            </a:ln>
          </p:spPr>
          <p:txBody>
            <a:bodyPr wrap="none" anchor="ctr"/>
            <a:lstStyle/>
            <a:p>
              <a:endParaRPr lang="it-IT"/>
            </a:p>
          </p:txBody>
        </p:sp>
        <p:sp>
          <p:nvSpPr>
            <p:cNvPr id="30741" name="AutoShape 63"/>
            <p:cNvSpPr>
              <a:spLocks/>
            </p:cNvSpPr>
            <p:nvPr/>
          </p:nvSpPr>
          <p:spPr bwMode="auto">
            <a:xfrm rot="-5400000">
              <a:off x="2256" y="2592"/>
              <a:ext cx="192" cy="672"/>
            </a:xfrm>
            <a:prstGeom prst="leftBrace">
              <a:avLst>
                <a:gd name="adj1" fmla="val 29167"/>
                <a:gd name="adj2" fmla="val 50000"/>
              </a:avLst>
            </a:prstGeom>
            <a:noFill/>
            <a:ln w="9525">
              <a:solidFill>
                <a:srgbClr val="FF0000"/>
              </a:solidFill>
              <a:round/>
              <a:headEnd/>
              <a:tailEnd/>
            </a:ln>
          </p:spPr>
          <p:txBody>
            <a:bodyPr wrap="none" anchor="ctr"/>
            <a:lstStyle/>
            <a:p>
              <a:endParaRPr lang="it-IT"/>
            </a:p>
          </p:txBody>
        </p:sp>
        <p:sp>
          <p:nvSpPr>
            <p:cNvPr id="30742" name="AutoShape 64"/>
            <p:cNvSpPr>
              <a:spLocks/>
            </p:cNvSpPr>
            <p:nvPr/>
          </p:nvSpPr>
          <p:spPr bwMode="auto">
            <a:xfrm rot="-5400000">
              <a:off x="2760" y="2760"/>
              <a:ext cx="192" cy="336"/>
            </a:xfrm>
            <a:prstGeom prst="leftBrace">
              <a:avLst>
                <a:gd name="adj1" fmla="val 14583"/>
                <a:gd name="adj2" fmla="val 50000"/>
              </a:avLst>
            </a:prstGeom>
            <a:noFill/>
            <a:ln w="9525">
              <a:solidFill>
                <a:srgbClr val="FF0000"/>
              </a:solidFill>
              <a:round/>
              <a:headEnd/>
              <a:tailEnd/>
            </a:ln>
          </p:spPr>
          <p:txBody>
            <a:bodyPr wrap="none" anchor="ctr"/>
            <a:lstStyle/>
            <a:p>
              <a:endParaRPr lang="it-IT"/>
            </a:p>
          </p:txBody>
        </p:sp>
        <p:sp>
          <p:nvSpPr>
            <p:cNvPr id="30743" name="AutoShape 65"/>
            <p:cNvSpPr>
              <a:spLocks/>
            </p:cNvSpPr>
            <p:nvPr/>
          </p:nvSpPr>
          <p:spPr bwMode="auto">
            <a:xfrm rot="-5400000">
              <a:off x="4104" y="2760"/>
              <a:ext cx="192" cy="336"/>
            </a:xfrm>
            <a:prstGeom prst="leftBrace">
              <a:avLst>
                <a:gd name="adj1" fmla="val 14583"/>
                <a:gd name="adj2" fmla="val 50000"/>
              </a:avLst>
            </a:prstGeom>
            <a:noFill/>
            <a:ln w="9525">
              <a:solidFill>
                <a:srgbClr val="FF0000"/>
              </a:solidFill>
              <a:round/>
              <a:headEnd/>
              <a:tailEnd/>
            </a:ln>
          </p:spPr>
          <p:txBody>
            <a:bodyPr wrap="none" anchor="ctr"/>
            <a:lstStyle/>
            <a:p>
              <a:endParaRPr lang="it-IT"/>
            </a:p>
          </p:txBody>
        </p:sp>
        <p:sp>
          <p:nvSpPr>
            <p:cNvPr id="30744" name="AutoShape 66"/>
            <p:cNvSpPr>
              <a:spLocks/>
            </p:cNvSpPr>
            <p:nvPr/>
          </p:nvSpPr>
          <p:spPr bwMode="auto">
            <a:xfrm rot="-5400000">
              <a:off x="5112" y="2760"/>
              <a:ext cx="192" cy="336"/>
            </a:xfrm>
            <a:prstGeom prst="leftBrace">
              <a:avLst>
                <a:gd name="adj1" fmla="val 14583"/>
                <a:gd name="adj2" fmla="val 50000"/>
              </a:avLst>
            </a:prstGeom>
            <a:noFill/>
            <a:ln w="9525">
              <a:solidFill>
                <a:srgbClr val="FF0000"/>
              </a:solidFill>
              <a:round/>
              <a:headEnd/>
              <a:tailEnd/>
            </a:ln>
          </p:spPr>
          <p:txBody>
            <a:bodyPr wrap="none" anchor="ctr"/>
            <a:lstStyle/>
            <a:p>
              <a:endParaRPr lang="it-IT"/>
            </a:p>
          </p:txBody>
        </p:sp>
        <p:sp>
          <p:nvSpPr>
            <p:cNvPr id="30745" name="AutoShape 67"/>
            <p:cNvSpPr>
              <a:spLocks/>
            </p:cNvSpPr>
            <p:nvPr/>
          </p:nvSpPr>
          <p:spPr bwMode="auto">
            <a:xfrm rot="-5400000">
              <a:off x="5448" y="2760"/>
              <a:ext cx="192" cy="336"/>
            </a:xfrm>
            <a:prstGeom prst="leftBrace">
              <a:avLst>
                <a:gd name="adj1" fmla="val 14583"/>
                <a:gd name="adj2" fmla="val 50000"/>
              </a:avLst>
            </a:prstGeom>
            <a:noFill/>
            <a:ln w="9525">
              <a:solidFill>
                <a:srgbClr val="FF0000"/>
              </a:solidFill>
              <a:round/>
              <a:headEnd/>
              <a:tailEnd/>
            </a:ln>
          </p:spPr>
          <p:txBody>
            <a:bodyPr wrap="none" anchor="ctr"/>
            <a:lstStyle/>
            <a:p>
              <a:endParaRPr lang="it-IT"/>
            </a:p>
          </p:txBody>
        </p:sp>
      </p:grpSp>
      <p:grpSp>
        <p:nvGrpSpPr>
          <p:cNvPr id="30727" name="Group 68"/>
          <p:cNvGrpSpPr>
            <a:grpSpLocks/>
          </p:cNvGrpSpPr>
          <p:nvPr/>
        </p:nvGrpSpPr>
        <p:grpSpPr bwMode="auto">
          <a:xfrm>
            <a:off x="2844800" y="5638800"/>
            <a:ext cx="9245600" cy="304800"/>
            <a:chOff x="1344" y="3792"/>
            <a:chExt cx="4368" cy="192"/>
          </a:xfrm>
        </p:grpSpPr>
        <p:sp>
          <p:nvSpPr>
            <p:cNvPr id="30732" name="AutoShape 69"/>
            <p:cNvSpPr>
              <a:spLocks/>
            </p:cNvSpPr>
            <p:nvPr/>
          </p:nvSpPr>
          <p:spPr bwMode="auto">
            <a:xfrm rot="-5400000">
              <a:off x="1416" y="3720"/>
              <a:ext cx="192" cy="336"/>
            </a:xfrm>
            <a:prstGeom prst="leftBrace">
              <a:avLst>
                <a:gd name="adj1" fmla="val 14583"/>
                <a:gd name="adj2" fmla="val 50000"/>
              </a:avLst>
            </a:prstGeom>
            <a:noFill/>
            <a:ln w="9525">
              <a:solidFill>
                <a:srgbClr val="000000"/>
              </a:solidFill>
              <a:round/>
              <a:headEnd/>
              <a:tailEnd/>
            </a:ln>
          </p:spPr>
          <p:txBody>
            <a:bodyPr vert="eaVert" wrap="none" anchor="ctr"/>
            <a:lstStyle/>
            <a:p>
              <a:endParaRPr lang="it-IT"/>
            </a:p>
          </p:txBody>
        </p:sp>
        <p:sp>
          <p:nvSpPr>
            <p:cNvPr id="30733" name="AutoShape 70"/>
            <p:cNvSpPr>
              <a:spLocks/>
            </p:cNvSpPr>
            <p:nvPr/>
          </p:nvSpPr>
          <p:spPr bwMode="auto">
            <a:xfrm rot="-5400000">
              <a:off x="2088" y="3384"/>
              <a:ext cx="192" cy="1008"/>
            </a:xfrm>
            <a:prstGeom prst="leftBrace">
              <a:avLst>
                <a:gd name="adj1" fmla="val 43750"/>
                <a:gd name="adj2" fmla="val 50000"/>
              </a:avLst>
            </a:prstGeom>
            <a:noFill/>
            <a:ln w="9525">
              <a:solidFill>
                <a:srgbClr val="000000"/>
              </a:solidFill>
              <a:round/>
              <a:headEnd/>
              <a:tailEnd/>
            </a:ln>
          </p:spPr>
          <p:txBody>
            <a:bodyPr vert="eaVert" wrap="none" anchor="ctr"/>
            <a:lstStyle/>
            <a:p>
              <a:endParaRPr lang="it-IT"/>
            </a:p>
          </p:txBody>
        </p:sp>
        <p:sp>
          <p:nvSpPr>
            <p:cNvPr id="30734" name="AutoShape 71"/>
            <p:cNvSpPr>
              <a:spLocks/>
            </p:cNvSpPr>
            <p:nvPr/>
          </p:nvSpPr>
          <p:spPr bwMode="auto">
            <a:xfrm rot="-5400000">
              <a:off x="3288" y="3192"/>
              <a:ext cx="192" cy="1392"/>
            </a:xfrm>
            <a:prstGeom prst="leftBrace">
              <a:avLst>
                <a:gd name="adj1" fmla="val 60417"/>
                <a:gd name="adj2" fmla="val 50000"/>
              </a:avLst>
            </a:prstGeom>
            <a:noFill/>
            <a:ln w="9525">
              <a:solidFill>
                <a:srgbClr val="000000"/>
              </a:solidFill>
              <a:round/>
              <a:headEnd/>
              <a:tailEnd/>
            </a:ln>
          </p:spPr>
          <p:txBody>
            <a:bodyPr vert="eaVert" wrap="none" anchor="ctr"/>
            <a:lstStyle/>
            <a:p>
              <a:endParaRPr lang="it-IT"/>
            </a:p>
          </p:txBody>
        </p:sp>
        <p:sp>
          <p:nvSpPr>
            <p:cNvPr id="30735" name="AutoShape 72"/>
            <p:cNvSpPr>
              <a:spLocks/>
            </p:cNvSpPr>
            <p:nvPr/>
          </p:nvSpPr>
          <p:spPr bwMode="auto">
            <a:xfrm rot="-5400000">
              <a:off x="4464" y="3408"/>
              <a:ext cx="192" cy="960"/>
            </a:xfrm>
            <a:prstGeom prst="leftBrace">
              <a:avLst>
                <a:gd name="adj1" fmla="val 41667"/>
                <a:gd name="adj2" fmla="val 50000"/>
              </a:avLst>
            </a:prstGeom>
            <a:noFill/>
            <a:ln w="9525">
              <a:solidFill>
                <a:srgbClr val="000000"/>
              </a:solidFill>
              <a:round/>
              <a:headEnd/>
              <a:tailEnd/>
            </a:ln>
          </p:spPr>
          <p:txBody>
            <a:bodyPr vert="eaVert" wrap="none" anchor="ctr"/>
            <a:lstStyle/>
            <a:p>
              <a:endParaRPr lang="it-IT"/>
            </a:p>
          </p:txBody>
        </p:sp>
        <p:sp>
          <p:nvSpPr>
            <p:cNvPr id="30736" name="AutoShape 73"/>
            <p:cNvSpPr>
              <a:spLocks/>
            </p:cNvSpPr>
            <p:nvPr/>
          </p:nvSpPr>
          <p:spPr bwMode="auto">
            <a:xfrm rot="-5400000">
              <a:off x="5280" y="3552"/>
              <a:ext cx="192" cy="672"/>
            </a:xfrm>
            <a:prstGeom prst="leftBrace">
              <a:avLst>
                <a:gd name="adj1" fmla="val 29167"/>
                <a:gd name="adj2" fmla="val 50000"/>
              </a:avLst>
            </a:prstGeom>
            <a:noFill/>
            <a:ln w="9525">
              <a:solidFill>
                <a:srgbClr val="000000"/>
              </a:solidFill>
              <a:round/>
              <a:headEnd/>
              <a:tailEnd/>
            </a:ln>
          </p:spPr>
          <p:txBody>
            <a:bodyPr vert="eaVert" wrap="none" anchor="ctr"/>
            <a:lstStyle/>
            <a:p>
              <a:endParaRPr lang="it-IT"/>
            </a:p>
          </p:txBody>
        </p:sp>
      </p:grpSp>
      <p:sp>
        <p:nvSpPr>
          <p:cNvPr id="30728" name="Text Box 74"/>
          <p:cNvSpPr txBox="1">
            <a:spLocks noChangeArrowheads="1"/>
          </p:cNvSpPr>
          <p:nvPr/>
        </p:nvSpPr>
        <p:spPr bwMode="auto">
          <a:xfrm>
            <a:off x="2032000" y="3200400"/>
            <a:ext cx="10160000" cy="396875"/>
          </a:xfrm>
          <a:prstGeom prst="rect">
            <a:avLst/>
          </a:prstGeom>
          <a:noFill/>
          <a:ln w="9525">
            <a:noFill/>
            <a:miter lim="800000"/>
            <a:headEnd/>
            <a:tailEnd/>
          </a:ln>
        </p:spPr>
        <p:txBody>
          <a:bodyPr>
            <a:spAutoFit/>
          </a:bodyPr>
          <a:lstStyle/>
          <a:p>
            <a:pPr>
              <a:spcBef>
                <a:spcPct val="50000"/>
              </a:spcBef>
            </a:pPr>
            <a:r>
              <a:rPr lang="it-IT" sz="2000">
                <a:solidFill>
                  <a:srgbClr val="FF6600"/>
                </a:solidFill>
                <a:latin typeface="Times New Roman" pitchFamily="18" charset="0"/>
              </a:rPr>
              <a:t>          </a:t>
            </a:r>
            <a:r>
              <a:rPr lang="el-GR" sz="2000">
                <a:solidFill>
                  <a:srgbClr val="FF6600"/>
                </a:solidFill>
                <a:latin typeface="Times New Roman" pitchFamily="18" charset="0"/>
                <a:cs typeface="Times New Roman" pitchFamily="18" charset="0"/>
              </a:rPr>
              <a:t>σ</a:t>
            </a:r>
            <a:r>
              <a:rPr lang="it-IT" sz="2000" baseline="-25000">
                <a:solidFill>
                  <a:srgbClr val="FF6600"/>
                </a:solidFill>
                <a:latin typeface="Times New Roman" pitchFamily="18" charset="0"/>
                <a:cs typeface="Times New Roman" pitchFamily="18" charset="0"/>
              </a:rPr>
              <a:t>w</a:t>
            </a:r>
            <a:r>
              <a:rPr lang="it-IT" sz="2000">
                <a:solidFill>
                  <a:srgbClr val="FF6600"/>
                </a:solidFill>
                <a:latin typeface="Times New Roman" pitchFamily="18" charset="0"/>
                <a:cs typeface="Times New Roman" pitchFamily="18" charset="0"/>
              </a:rPr>
              <a:t>            </a:t>
            </a:r>
            <a:r>
              <a:rPr lang="it-IT" sz="800">
                <a:solidFill>
                  <a:srgbClr val="FF6600"/>
                </a:solidFill>
                <a:latin typeface="Times New Roman" pitchFamily="18" charset="0"/>
                <a:cs typeface="Times New Roman" pitchFamily="18" charset="0"/>
              </a:rPr>
              <a:t>               </a:t>
            </a:r>
            <a:r>
              <a:rPr lang="el-GR" sz="2000">
                <a:solidFill>
                  <a:srgbClr val="FF6600"/>
                </a:solidFill>
                <a:latin typeface="Times New Roman" pitchFamily="18" charset="0"/>
                <a:cs typeface="Times New Roman" pitchFamily="18" charset="0"/>
              </a:rPr>
              <a:t>σ</a:t>
            </a:r>
            <a:r>
              <a:rPr lang="it-IT" sz="2000" baseline="-25000">
                <a:solidFill>
                  <a:srgbClr val="FF6600"/>
                </a:solidFill>
                <a:latin typeface="Times New Roman" pitchFamily="18" charset="0"/>
                <a:cs typeface="Times New Roman" pitchFamily="18" charset="0"/>
              </a:rPr>
              <a:t>s</a:t>
            </a:r>
            <a:r>
              <a:rPr lang="it-IT" sz="2000">
                <a:solidFill>
                  <a:srgbClr val="FF6600"/>
                </a:solidFill>
                <a:latin typeface="Times New Roman" pitchFamily="18" charset="0"/>
                <a:cs typeface="Times New Roman" pitchFamily="18" charset="0"/>
              </a:rPr>
              <a:t>                              </a:t>
            </a:r>
            <a:r>
              <a:rPr lang="el-GR" sz="2000">
                <a:solidFill>
                  <a:srgbClr val="FF6600"/>
                </a:solidFill>
                <a:latin typeface="Times New Roman" pitchFamily="18" charset="0"/>
                <a:cs typeface="Times New Roman" pitchFamily="18" charset="0"/>
              </a:rPr>
              <a:t>σ</a:t>
            </a:r>
            <a:r>
              <a:rPr lang="it-IT" sz="2000" baseline="-25000">
                <a:solidFill>
                  <a:srgbClr val="FF6600"/>
                </a:solidFill>
                <a:latin typeface="Times New Roman" pitchFamily="18" charset="0"/>
                <a:cs typeface="Times New Roman" pitchFamily="18" charset="0"/>
              </a:rPr>
              <a:t>w</a:t>
            </a:r>
            <a:r>
              <a:rPr lang="it-IT" sz="2000">
                <a:solidFill>
                  <a:srgbClr val="FF6600"/>
                </a:solidFill>
                <a:latin typeface="Times New Roman" pitchFamily="18" charset="0"/>
                <a:cs typeface="Times New Roman" pitchFamily="18" charset="0"/>
              </a:rPr>
              <a:t>                              </a:t>
            </a:r>
            <a:r>
              <a:rPr lang="el-GR" sz="2000">
                <a:solidFill>
                  <a:srgbClr val="FF6600"/>
                </a:solidFill>
                <a:latin typeface="Times New Roman" pitchFamily="18" charset="0"/>
                <a:cs typeface="Times New Roman" pitchFamily="18" charset="0"/>
              </a:rPr>
              <a:t>σ</a:t>
            </a:r>
            <a:r>
              <a:rPr lang="it-IT" sz="2000" baseline="-25000">
                <a:solidFill>
                  <a:srgbClr val="FF6600"/>
                </a:solidFill>
                <a:latin typeface="Times New Roman" pitchFamily="18" charset="0"/>
                <a:cs typeface="Times New Roman" pitchFamily="18" charset="0"/>
              </a:rPr>
              <a:t>s</a:t>
            </a:r>
            <a:r>
              <a:rPr lang="it-IT" sz="2000">
                <a:solidFill>
                  <a:srgbClr val="FF6600"/>
                </a:solidFill>
                <a:latin typeface="Times New Roman" pitchFamily="18" charset="0"/>
                <a:cs typeface="Times New Roman" pitchFamily="18" charset="0"/>
              </a:rPr>
              <a:t>                     </a:t>
            </a:r>
            <a:r>
              <a:rPr lang="it-IT" sz="1200">
                <a:solidFill>
                  <a:srgbClr val="FF6600"/>
                </a:solidFill>
                <a:latin typeface="Times New Roman" pitchFamily="18" charset="0"/>
                <a:cs typeface="Times New Roman" pitchFamily="18" charset="0"/>
              </a:rPr>
              <a:t>               </a:t>
            </a:r>
            <a:r>
              <a:rPr lang="it-IT" sz="800">
                <a:solidFill>
                  <a:srgbClr val="FF6600"/>
                </a:solidFill>
                <a:latin typeface="Times New Roman" pitchFamily="18" charset="0"/>
                <a:cs typeface="Times New Roman" pitchFamily="18" charset="0"/>
              </a:rPr>
              <a:t> </a:t>
            </a:r>
            <a:r>
              <a:rPr lang="el-GR" sz="2000">
                <a:solidFill>
                  <a:srgbClr val="FF6600"/>
                </a:solidFill>
                <a:latin typeface="Times New Roman" pitchFamily="18" charset="0"/>
                <a:cs typeface="Times New Roman" pitchFamily="18" charset="0"/>
              </a:rPr>
              <a:t>σ</a:t>
            </a:r>
            <a:r>
              <a:rPr lang="it-IT" sz="2000" baseline="-25000">
                <a:solidFill>
                  <a:srgbClr val="FF6600"/>
                </a:solidFill>
                <a:latin typeface="Times New Roman" pitchFamily="18" charset="0"/>
                <a:cs typeface="Times New Roman" pitchFamily="18" charset="0"/>
              </a:rPr>
              <a:t>w</a:t>
            </a:r>
            <a:r>
              <a:rPr lang="it-IT" sz="2000">
                <a:solidFill>
                  <a:srgbClr val="FF6600"/>
                </a:solidFill>
                <a:latin typeface="Times New Roman" pitchFamily="18" charset="0"/>
                <a:cs typeface="Times New Roman" pitchFamily="18" charset="0"/>
              </a:rPr>
              <a:t>        </a:t>
            </a:r>
          </a:p>
        </p:txBody>
      </p:sp>
      <p:sp>
        <p:nvSpPr>
          <p:cNvPr id="30729" name="Text Box 75"/>
          <p:cNvSpPr txBox="1">
            <a:spLocks noChangeArrowheads="1"/>
          </p:cNvSpPr>
          <p:nvPr/>
        </p:nvSpPr>
        <p:spPr bwMode="auto">
          <a:xfrm>
            <a:off x="1727200" y="4708525"/>
            <a:ext cx="10464800" cy="396875"/>
          </a:xfrm>
          <a:prstGeom prst="rect">
            <a:avLst/>
          </a:prstGeom>
          <a:noFill/>
          <a:ln w="9525">
            <a:noFill/>
            <a:miter lim="800000"/>
            <a:headEnd/>
            <a:tailEnd/>
          </a:ln>
        </p:spPr>
        <p:txBody>
          <a:bodyPr>
            <a:spAutoFit/>
          </a:bodyPr>
          <a:lstStyle/>
          <a:p>
            <a:pPr>
              <a:spcBef>
                <a:spcPct val="50000"/>
              </a:spcBef>
            </a:pPr>
            <a:r>
              <a:rPr lang="it-IT" sz="2000">
                <a:solidFill>
                  <a:srgbClr val="FF0000"/>
                </a:solidFill>
                <a:latin typeface="Times New Roman" pitchFamily="18" charset="0"/>
              </a:rPr>
              <a:t>          </a:t>
            </a:r>
            <a:r>
              <a:rPr lang="it-IT" sz="2000">
                <a:solidFill>
                  <a:srgbClr val="FF0000"/>
                </a:solidFill>
                <a:latin typeface="Times New Roman" pitchFamily="18" charset="0"/>
                <a:cs typeface="Times New Roman" pitchFamily="18" charset="0"/>
              </a:rPr>
              <a:t>D</a:t>
            </a:r>
            <a:r>
              <a:rPr lang="it-IT" sz="2000" baseline="-25000">
                <a:solidFill>
                  <a:srgbClr val="FF0000"/>
                </a:solidFill>
                <a:latin typeface="Times New Roman" pitchFamily="18" charset="0"/>
                <a:cs typeface="Times New Roman" pitchFamily="18" charset="0"/>
              </a:rPr>
              <a:t>Ic</a:t>
            </a:r>
            <a:r>
              <a:rPr lang="it-IT" sz="2000">
                <a:solidFill>
                  <a:srgbClr val="FF0000"/>
                </a:solidFill>
                <a:latin typeface="Times New Roman" pitchFamily="18" charset="0"/>
                <a:cs typeface="Times New Roman" pitchFamily="18" charset="0"/>
              </a:rPr>
              <a:t>       </a:t>
            </a:r>
            <a:r>
              <a:rPr lang="it-IT" sz="800">
                <a:solidFill>
                  <a:srgbClr val="FF0000"/>
                </a:solidFill>
                <a:latin typeface="Times New Roman" pitchFamily="18" charset="0"/>
                <a:cs typeface="Times New Roman" pitchFamily="18" charset="0"/>
              </a:rPr>
              <a:t>        </a:t>
            </a:r>
            <a:r>
              <a:rPr lang="it-IT" sz="2000">
                <a:solidFill>
                  <a:srgbClr val="FF0000"/>
                </a:solidFill>
                <a:latin typeface="Times New Roman" pitchFamily="18" charset="0"/>
                <a:cs typeface="Times New Roman" pitchFamily="18" charset="0"/>
              </a:rPr>
              <a:t>D</a:t>
            </a:r>
            <a:r>
              <a:rPr lang="it-IT" sz="2000" baseline="-25000">
                <a:solidFill>
                  <a:srgbClr val="FF0000"/>
                </a:solidFill>
                <a:latin typeface="Times New Roman" pitchFamily="18" charset="0"/>
                <a:cs typeface="Times New Roman" pitchFamily="18" charset="0"/>
              </a:rPr>
              <a:t>Iv</a:t>
            </a:r>
            <a:r>
              <a:rPr lang="it-IT" sz="2000">
                <a:solidFill>
                  <a:srgbClr val="FF0000"/>
                </a:solidFill>
                <a:latin typeface="Times New Roman" pitchFamily="18" charset="0"/>
                <a:cs typeface="Times New Roman" pitchFamily="18" charset="0"/>
              </a:rPr>
              <a:t>                   D</a:t>
            </a:r>
            <a:r>
              <a:rPr lang="it-IT" sz="2000" baseline="-25000">
                <a:solidFill>
                  <a:srgbClr val="FF0000"/>
                </a:solidFill>
                <a:latin typeface="Times New Roman" pitchFamily="18" charset="0"/>
                <a:cs typeface="Times New Roman" pitchFamily="18" charset="0"/>
              </a:rPr>
              <a:t>Ic</a:t>
            </a:r>
            <a:r>
              <a:rPr lang="it-IT" sz="2000">
                <a:solidFill>
                  <a:srgbClr val="FF0000"/>
                </a:solidFill>
                <a:latin typeface="Times New Roman" pitchFamily="18" charset="0"/>
                <a:cs typeface="Times New Roman" pitchFamily="18" charset="0"/>
              </a:rPr>
              <a:t>           D</a:t>
            </a:r>
            <a:r>
              <a:rPr lang="it-IT" sz="2000" baseline="-25000">
                <a:solidFill>
                  <a:srgbClr val="FF0000"/>
                </a:solidFill>
                <a:latin typeface="Times New Roman" pitchFamily="18" charset="0"/>
                <a:cs typeface="Times New Roman" pitchFamily="18" charset="0"/>
              </a:rPr>
              <a:t>Iv</a:t>
            </a:r>
            <a:r>
              <a:rPr lang="it-IT" sz="2000">
                <a:solidFill>
                  <a:srgbClr val="FF0000"/>
                </a:solidFill>
                <a:latin typeface="Times New Roman" pitchFamily="18" charset="0"/>
                <a:cs typeface="Times New Roman" pitchFamily="18" charset="0"/>
              </a:rPr>
              <a:t>           </a:t>
            </a:r>
            <a:r>
              <a:rPr lang="it-IT" sz="1200">
                <a:solidFill>
                  <a:srgbClr val="FF0000"/>
                </a:solidFill>
                <a:latin typeface="Times New Roman" pitchFamily="18" charset="0"/>
                <a:cs typeface="Times New Roman" pitchFamily="18" charset="0"/>
              </a:rPr>
              <a:t>          </a:t>
            </a:r>
            <a:r>
              <a:rPr lang="it-IT" sz="800">
                <a:solidFill>
                  <a:srgbClr val="FF0000"/>
                </a:solidFill>
                <a:latin typeface="Times New Roman" pitchFamily="18" charset="0"/>
                <a:cs typeface="Times New Roman" pitchFamily="18" charset="0"/>
              </a:rPr>
              <a:t> </a:t>
            </a:r>
            <a:r>
              <a:rPr lang="it-IT" sz="2000">
                <a:solidFill>
                  <a:srgbClr val="FF0000"/>
                </a:solidFill>
                <a:latin typeface="Times New Roman" pitchFamily="18" charset="0"/>
                <a:cs typeface="Times New Roman" pitchFamily="18" charset="0"/>
              </a:rPr>
              <a:t>D</a:t>
            </a:r>
            <a:r>
              <a:rPr lang="it-IT" sz="2000" baseline="-25000">
                <a:solidFill>
                  <a:srgbClr val="FF0000"/>
                </a:solidFill>
                <a:latin typeface="Times New Roman" pitchFamily="18" charset="0"/>
                <a:cs typeface="Times New Roman" pitchFamily="18" charset="0"/>
              </a:rPr>
              <a:t>Ic</a:t>
            </a:r>
            <a:r>
              <a:rPr lang="it-IT" sz="2000">
                <a:solidFill>
                  <a:srgbClr val="FF0000"/>
                </a:solidFill>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rPr>
              <a:t>D</a:t>
            </a:r>
            <a:r>
              <a:rPr lang="it-IT" baseline="-25000">
                <a:solidFill>
                  <a:srgbClr val="FF0000"/>
                </a:solidFill>
                <a:latin typeface="Times New Roman" pitchFamily="18" charset="0"/>
                <a:cs typeface="Times New Roman" pitchFamily="18" charset="0"/>
              </a:rPr>
              <a:t>Iv</a:t>
            </a:r>
            <a:r>
              <a:rPr lang="it-IT">
                <a:solidFill>
                  <a:srgbClr val="FF0000"/>
                </a:solidFill>
                <a:latin typeface="Times New Roman" pitchFamily="18" charset="0"/>
                <a:cs typeface="Times New Roman" pitchFamily="18" charset="0"/>
              </a:rPr>
              <a:t>             D</a:t>
            </a:r>
            <a:r>
              <a:rPr lang="it-IT" baseline="-25000">
                <a:solidFill>
                  <a:srgbClr val="FF0000"/>
                </a:solidFill>
                <a:latin typeface="Times New Roman" pitchFamily="18" charset="0"/>
                <a:cs typeface="Times New Roman" pitchFamily="18" charset="0"/>
              </a:rPr>
              <a:t>Ic</a:t>
            </a:r>
            <a:r>
              <a:rPr lang="it-IT" baseline="-25000">
                <a:latin typeface="Times New Roman" pitchFamily="18" charset="0"/>
                <a:cs typeface="Times New Roman" pitchFamily="18" charset="0"/>
              </a:rPr>
              <a:t>                     </a:t>
            </a:r>
            <a:r>
              <a:rPr lang="it-IT">
                <a:solidFill>
                  <a:srgbClr val="FF0000"/>
                </a:solidFill>
                <a:latin typeface="Times New Roman" pitchFamily="18" charset="0"/>
                <a:cs typeface="Times New Roman" pitchFamily="18" charset="0"/>
              </a:rPr>
              <a:t>D</a:t>
            </a:r>
            <a:r>
              <a:rPr lang="it-IT" baseline="-25000">
                <a:solidFill>
                  <a:srgbClr val="FF0000"/>
                </a:solidFill>
                <a:latin typeface="Times New Roman" pitchFamily="18" charset="0"/>
                <a:cs typeface="Times New Roman" pitchFamily="18" charset="0"/>
              </a:rPr>
              <a:t>Iv</a:t>
            </a:r>
            <a:r>
              <a:rPr lang="it-IT">
                <a:solidFill>
                  <a:srgbClr val="FF0000"/>
                </a:solidFill>
                <a:latin typeface="Times New Roman" pitchFamily="18" charset="0"/>
                <a:cs typeface="Times New Roman" pitchFamily="18" charset="0"/>
              </a:rPr>
              <a:t>       D</a:t>
            </a:r>
            <a:r>
              <a:rPr lang="it-IT" baseline="-25000">
                <a:solidFill>
                  <a:srgbClr val="FF0000"/>
                </a:solidFill>
                <a:latin typeface="Times New Roman" pitchFamily="18" charset="0"/>
                <a:cs typeface="Times New Roman" pitchFamily="18" charset="0"/>
              </a:rPr>
              <a:t>Ic</a:t>
            </a:r>
            <a:r>
              <a:rPr lang="it-IT">
                <a:latin typeface="Times New Roman" pitchFamily="18" charset="0"/>
                <a:cs typeface="Times New Roman" pitchFamily="18" charset="0"/>
              </a:rPr>
              <a:t> </a:t>
            </a:r>
          </a:p>
        </p:txBody>
      </p:sp>
      <p:sp>
        <p:nvSpPr>
          <p:cNvPr id="30730" name="Text Box 76"/>
          <p:cNvSpPr txBox="1">
            <a:spLocks noChangeArrowheads="1"/>
          </p:cNvSpPr>
          <p:nvPr/>
        </p:nvSpPr>
        <p:spPr bwMode="auto">
          <a:xfrm>
            <a:off x="2438400" y="5851525"/>
            <a:ext cx="9550400" cy="396875"/>
          </a:xfrm>
          <a:prstGeom prst="rect">
            <a:avLst/>
          </a:prstGeom>
          <a:noFill/>
          <a:ln w="9525">
            <a:noFill/>
            <a:miter lim="800000"/>
            <a:headEnd/>
            <a:tailEnd/>
          </a:ln>
        </p:spPr>
        <p:txBody>
          <a:bodyPr>
            <a:spAutoFit/>
          </a:bodyPr>
          <a:lstStyle/>
          <a:p>
            <a:pPr>
              <a:spcBef>
                <a:spcPct val="50000"/>
              </a:spcBef>
            </a:pPr>
            <a:r>
              <a:rPr lang="it-IT" sz="2000">
                <a:latin typeface="Times New Roman" pitchFamily="18" charset="0"/>
              </a:rPr>
              <a:t>          </a:t>
            </a:r>
            <a:r>
              <a:rPr lang="it-IT" sz="2000">
                <a:latin typeface="Times New Roman" pitchFamily="18" charset="0"/>
                <a:cs typeface="Times New Roman" pitchFamily="18" charset="0"/>
              </a:rPr>
              <a:t>P</a:t>
            </a:r>
            <a:r>
              <a:rPr lang="it-IT" sz="2000" baseline="-25000">
                <a:latin typeface="Times New Roman" pitchFamily="18" charset="0"/>
                <a:cs typeface="Times New Roman" pitchFamily="18" charset="0"/>
              </a:rPr>
              <a:t>v</a:t>
            </a:r>
            <a:r>
              <a:rPr lang="it-IT" sz="2000">
                <a:latin typeface="Times New Roman" pitchFamily="18" charset="0"/>
                <a:cs typeface="Times New Roman" pitchFamily="18" charset="0"/>
              </a:rPr>
              <a:t>            </a:t>
            </a:r>
            <a:r>
              <a:rPr lang="it-IT" sz="800">
                <a:latin typeface="Times New Roman" pitchFamily="18" charset="0"/>
                <a:cs typeface="Times New Roman" pitchFamily="18" charset="0"/>
              </a:rPr>
              <a:t>               </a:t>
            </a:r>
            <a:r>
              <a:rPr lang="it-IT" sz="2000">
                <a:latin typeface="Times New Roman" pitchFamily="18" charset="0"/>
                <a:cs typeface="Times New Roman" pitchFamily="18" charset="0"/>
              </a:rPr>
              <a:t>P</a:t>
            </a:r>
            <a:r>
              <a:rPr lang="it-IT" sz="2000" baseline="-25000">
                <a:latin typeface="Times New Roman" pitchFamily="18" charset="0"/>
                <a:cs typeface="Times New Roman" pitchFamily="18" charset="0"/>
              </a:rPr>
              <a:t>v</a:t>
            </a:r>
            <a:r>
              <a:rPr lang="it-IT" sz="2000">
                <a:latin typeface="Times New Roman" pitchFamily="18" charset="0"/>
                <a:cs typeface="Times New Roman" pitchFamily="18" charset="0"/>
              </a:rPr>
              <a:t>                                     P</a:t>
            </a:r>
            <a:r>
              <a:rPr lang="it-IT" sz="2000" baseline="-25000">
                <a:latin typeface="Times New Roman" pitchFamily="18" charset="0"/>
                <a:cs typeface="Times New Roman" pitchFamily="18" charset="0"/>
              </a:rPr>
              <a:t>v</a:t>
            </a:r>
            <a:r>
              <a:rPr lang="it-IT" sz="2000">
                <a:latin typeface="Times New Roman" pitchFamily="18" charset="0"/>
                <a:cs typeface="Times New Roman" pitchFamily="18" charset="0"/>
              </a:rPr>
              <a:t>                                    P</a:t>
            </a:r>
            <a:r>
              <a:rPr lang="it-IT" sz="2000" baseline="-25000">
                <a:latin typeface="Times New Roman" pitchFamily="18" charset="0"/>
                <a:cs typeface="Times New Roman" pitchFamily="18" charset="0"/>
              </a:rPr>
              <a:t>v</a:t>
            </a:r>
            <a:r>
              <a:rPr lang="it-IT" sz="2000">
                <a:latin typeface="Times New Roman" pitchFamily="18" charset="0"/>
                <a:cs typeface="Times New Roman" pitchFamily="18" charset="0"/>
              </a:rPr>
              <a:t>                </a:t>
            </a:r>
            <a:r>
              <a:rPr lang="it-IT" sz="1200">
                <a:latin typeface="Times New Roman" pitchFamily="18" charset="0"/>
                <a:cs typeface="Times New Roman" pitchFamily="18" charset="0"/>
              </a:rPr>
              <a:t> </a:t>
            </a:r>
            <a:r>
              <a:rPr lang="it-IT" sz="800">
                <a:latin typeface="Times New Roman" pitchFamily="18" charset="0"/>
                <a:cs typeface="Times New Roman" pitchFamily="18" charset="0"/>
              </a:rPr>
              <a:t>               </a:t>
            </a:r>
            <a:r>
              <a:rPr lang="it-IT" sz="2000">
                <a:latin typeface="Times New Roman" pitchFamily="18" charset="0"/>
                <a:cs typeface="Times New Roman" pitchFamily="18" charset="0"/>
              </a:rPr>
              <a:t>P</a:t>
            </a:r>
            <a:r>
              <a:rPr lang="it-IT" sz="2000" baseline="-25000">
                <a:latin typeface="Times New Roman" pitchFamily="18" charset="0"/>
                <a:cs typeface="Times New Roman" pitchFamily="18" charset="0"/>
              </a:rPr>
              <a:t>v</a:t>
            </a:r>
            <a:r>
              <a:rPr lang="it-IT" sz="2000">
                <a:latin typeface="Times New Roman" pitchFamily="18" charset="0"/>
                <a:cs typeface="Times New Roman" pitchFamily="18" charset="0"/>
              </a:rPr>
              <a:t>      </a:t>
            </a:r>
          </a:p>
        </p:txBody>
      </p:sp>
      <p:sp>
        <p:nvSpPr>
          <p:cNvPr id="30731"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transition advClick="0" advTm="4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304800" y="533400"/>
            <a:ext cx="11480800" cy="762000"/>
          </a:xfrm>
        </p:spPr>
        <p:txBody>
          <a:bodyPr/>
          <a:lstStyle/>
          <a:p>
            <a:pPr algn="ctr"/>
            <a:r>
              <a:rPr lang="it-IT" sz="4000" b="1">
                <a:latin typeface="Times New Roman" pitchFamily="18" charset="0"/>
              </a:rPr>
              <a:t>Speech Rhythm Models and Rhythmic Metrics </a:t>
            </a:r>
            <a:br>
              <a:rPr lang="it-IT" sz="4000" b="1">
                <a:latin typeface="Times New Roman" pitchFamily="18" charset="0"/>
              </a:rPr>
            </a:br>
            <a:r>
              <a:rPr lang="it-IT" sz="4000" b="1">
                <a:latin typeface="Times New Roman" pitchFamily="18" charset="0"/>
              </a:rPr>
              <a:t>Sources of variability in metrics estimate</a:t>
            </a:r>
          </a:p>
        </p:txBody>
      </p:sp>
      <p:sp>
        <p:nvSpPr>
          <p:cNvPr id="31746" name="Rectangle 3"/>
          <p:cNvSpPr>
            <a:spLocks noGrp="1"/>
          </p:cNvSpPr>
          <p:nvPr>
            <p:ph type="body" idx="1"/>
          </p:nvPr>
        </p:nvSpPr>
        <p:spPr>
          <a:xfrm>
            <a:off x="495300" y="1811338"/>
            <a:ext cx="11182350" cy="4676775"/>
          </a:xfrm>
        </p:spPr>
        <p:txBody>
          <a:bodyPr/>
          <a:lstStyle/>
          <a:p>
            <a:pPr marL="609600" indent="-609600" algn="just">
              <a:lnSpc>
                <a:spcPct val="100000"/>
              </a:lnSpc>
              <a:buFontTx/>
              <a:buAutoNum type="arabicParenR"/>
            </a:pPr>
            <a:r>
              <a:rPr lang="de-DE" dirty="0" err="1">
                <a:latin typeface="Times New Roman" pitchFamily="18" charset="0"/>
              </a:rPr>
              <a:t>O'Dell</a:t>
            </a:r>
            <a:r>
              <a:rPr lang="de-DE" dirty="0">
                <a:latin typeface="Times New Roman" pitchFamily="18" charset="0"/>
              </a:rPr>
              <a:t> &amp; Nieminen (1999); Barbosa (2006); </a:t>
            </a:r>
            <a:r>
              <a:rPr lang="de-DE" dirty="0" err="1">
                <a:latin typeface="Times New Roman" pitchFamily="18" charset="0"/>
              </a:rPr>
              <a:t>Bertinetto</a:t>
            </a:r>
            <a:r>
              <a:rPr lang="de-DE" dirty="0">
                <a:latin typeface="Times New Roman" pitchFamily="18" charset="0"/>
              </a:rPr>
              <a:t> &amp; Bertini (2011)</a:t>
            </a:r>
          </a:p>
          <a:p>
            <a:pPr marL="609600" indent="-609600" algn="just">
              <a:lnSpc>
                <a:spcPct val="100000"/>
              </a:lnSpc>
              <a:buFontTx/>
              <a:buAutoNum type="arabicParenR"/>
            </a:pPr>
            <a:r>
              <a:rPr lang="de-DE" dirty="0">
                <a:latin typeface="Times New Roman" pitchFamily="18" charset="0"/>
              </a:rPr>
              <a:t>Ramus </a:t>
            </a:r>
            <a:r>
              <a:rPr lang="de-DE" i="1" dirty="0">
                <a:latin typeface="Times New Roman" pitchFamily="18" charset="0"/>
              </a:rPr>
              <a:t>et alii</a:t>
            </a:r>
            <a:r>
              <a:rPr lang="de-DE" dirty="0">
                <a:latin typeface="Times New Roman" pitchFamily="18" charset="0"/>
              </a:rPr>
              <a:t> (1999); Grabe &amp; Low (2002)</a:t>
            </a:r>
            <a:endParaRPr lang="it-IT" dirty="0">
              <a:latin typeface="Times New Roman" pitchFamily="18" charset="0"/>
            </a:endParaRPr>
          </a:p>
          <a:p>
            <a:pPr marL="609600" indent="-609600" algn="just">
              <a:lnSpc>
                <a:spcPct val="100000"/>
              </a:lnSpc>
              <a:buFontTx/>
              <a:buAutoNum type="arabicParenR"/>
            </a:pPr>
            <a:r>
              <a:rPr lang="it-IT" dirty="0" err="1">
                <a:latin typeface="Times New Roman" pitchFamily="18" charset="0"/>
              </a:rPr>
              <a:t>Phonological</a:t>
            </a:r>
            <a:r>
              <a:rPr lang="it-IT" dirty="0">
                <a:latin typeface="Times New Roman" pitchFamily="18" charset="0"/>
              </a:rPr>
              <a:t> vs. </a:t>
            </a:r>
            <a:r>
              <a:rPr lang="it-IT" dirty="0" err="1">
                <a:latin typeface="Times New Roman" pitchFamily="18" charset="0"/>
              </a:rPr>
              <a:t>phonetic</a:t>
            </a:r>
            <a:r>
              <a:rPr lang="it-IT" dirty="0">
                <a:latin typeface="Times New Roman" pitchFamily="18" charset="0"/>
              </a:rPr>
              <a:t> </a:t>
            </a:r>
            <a:r>
              <a:rPr lang="it-IT" dirty="0" err="1">
                <a:latin typeface="Times New Roman" pitchFamily="18" charset="0"/>
              </a:rPr>
              <a:t>classification</a:t>
            </a:r>
            <a:r>
              <a:rPr lang="it-IT" dirty="0">
                <a:latin typeface="Times New Roman" pitchFamily="18" charset="0"/>
              </a:rPr>
              <a:t> of </a:t>
            </a:r>
            <a:r>
              <a:rPr lang="it-IT" dirty="0" err="1">
                <a:latin typeface="Times New Roman" pitchFamily="18" charset="0"/>
              </a:rPr>
              <a:t>segmental</a:t>
            </a:r>
            <a:r>
              <a:rPr lang="it-IT" dirty="0">
                <a:latin typeface="Times New Roman" pitchFamily="18" charset="0"/>
              </a:rPr>
              <a:t> </a:t>
            </a:r>
            <a:r>
              <a:rPr lang="it-IT" dirty="0" err="1">
                <a:latin typeface="Times New Roman" pitchFamily="18" charset="0"/>
              </a:rPr>
              <a:t>units</a:t>
            </a:r>
            <a:r>
              <a:rPr lang="it-IT" dirty="0">
                <a:latin typeface="Times New Roman" pitchFamily="18" charset="0"/>
              </a:rPr>
              <a:t> (Mairano &amp; Romano, 2007a, 2008);</a:t>
            </a:r>
          </a:p>
          <a:p>
            <a:pPr marL="609600" indent="-609600" algn="just">
              <a:lnSpc>
                <a:spcPct val="100000"/>
              </a:lnSpc>
              <a:buFontTx/>
              <a:buAutoNum type="arabicParenR"/>
            </a:pPr>
            <a:r>
              <a:rPr lang="en-GB" dirty="0">
                <a:latin typeface="Times New Roman" pitchFamily="18" charset="0"/>
              </a:rPr>
              <a:t> Sensitivity of metrics to segmentation choices made by different operators (</a:t>
            </a:r>
            <a:r>
              <a:rPr lang="it-IT" dirty="0">
                <a:latin typeface="Times New Roman" pitchFamily="18" charset="0"/>
              </a:rPr>
              <a:t>Mairano &amp; Romano, 2007b)</a:t>
            </a:r>
            <a:r>
              <a:rPr lang="en-GB" dirty="0">
                <a:latin typeface="Times New Roman" pitchFamily="18" charset="0"/>
              </a:rPr>
              <a:t>;</a:t>
            </a:r>
          </a:p>
          <a:p>
            <a:pPr marL="609600" indent="-609600" algn="just">
              <a:lnSpc>
                <a:spcPct val="100000"/>
              </a:lnSpc>
              <a:buFontTx/>
              <a:buAutoNum type="arabicParenR"/>
            </a:pPr>
            <a:r>
              <a:rPr lang="en-GB" dirty="0">
                <a:latin typeface="Times New Roman" pitchFamily="18" charset="0"/>
              </a:rPr>
              <a:t> Different ways to compute metrics for segmental stretches (</a:t>
            </a:r>
            <a:r>
              <a:rPr lang="it-IT" dirty="0">
                <a:latin typeface="Times New Roman" pitchFamily="18" charset="0"/>
              </a:rPr>
              <a:t>Romano &amp; Mairano 2007b</a:t>
            </a:r>
            <a:r>
              <a:rPr lang="en-GB" dirty="0">
                <a:latin typeface="Times New Roman" pitchFamily="18" charset="0"/>
              </a:rPr>
              <a:t>);</a:t>
            </a:r>
          </a:p>
          <a:p>
            <a:pPr marL="609600" indent="-609600" algn="just">
              <a:lnSpc>
                <a:spcPct val="100000"/>
              </a:lnSpc>
              <a:buFontTx/>
              <a:buAutoNum type="arabicParenR"/>
            </a:pPr>
            <a:r>
              <a:rPr lang="en-GB" i="1" dirty="0">
                <a:latin typeface="Times New Roman" pitchFamily="18" charset="0"/>
              </a:rPr>
              <a:t>CCI</a:t>
            </a:r>
            <a:r>
              <a:rPr lang="en-GB" dirty="0">
                <a:latin typeface="Times New Roman" pitchFamily="18" charset="0"/>
              </a:rPr>
              <a:t> metrics (Romano 2020).</a:t>
            </a:r>
          </a:p>
        </p:txBody>
      </p:sp>
      <p:sp>
        <p:nvSpPr>
          <p:cNvPr id="31747"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transition advClick="0" advTm="4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8"/>
          <p:cNvSpPr>
            <a:spLocks noGrp="1"/>
          </p:cNvSpPr>
          <p:nvPr>
            <p:ph type="ctrTitle" idx="4294967295"/>
          </p:nvPr>
        </p:nvSpPr>
        <p:spPr>
          <a:xfrm>
            <a:off x="904875" y="376238"/>
            <a:ext cx="10461625" cy="836612"/>
          </a:xfrm>
        </p:spPr>
        <p:txBody>
          <a:bodyPr anchor="b"/>
          <a:lstStyle/>
          <a:p>
            <a:pPr algn="ctr" eaLnBrk="1" hangingPunct="1"/>
            <a:r>
              <a:rPr lang="it-IT">
                <a:latin typeface="Times New Roman" pitchFamily="18" charset="0"/>
              </a:rPr>
              <a:t>A speech sample for testing rhythmic metrics</a:t>
            </a:r>
          </a:p>
        </p:txBody>
      </p:sp>
      <p:sp>
        <p:nvSpPr>
          <p:cNvPr id="32770" name="Rectangle 8"/>
          <p:cNvSpPr>
            <a:spLocks noChangeArrowheads="1"/>
          </p:cNvSpPr>
          <p:nvPr/>
        </p:nvSpPr>
        <p:spPr bwMode="auto">
          <a:xfrm>
            <a:off x="6342063" y="1808163"/>
            <a:ext cx="5748337" cy="4522787"/>
          </a:xfrm>
          <a:prstGeom prst="rect">
            <a:avLst/>
          </a:prstGeom>
          <a:solidFill>
            <a:schemeClr val="bg1"/>
          </a:solidFill>
          <a:ln w="9525">
            <a:noFill/>
            <a:miter lim="800000"/>
            <a:headEnd/>
            <a:tailEnd/>
          </a:ln>
        </p:spPr>
        <p:txBody>
          <a:bodyPr anchor="ctr">
            <a:spAutoFit/>
          </a:bodyPr>
          <a:lstStyle/>
          <a:p>
            <a:r>
              <a:rPr lang="it-IT" b="1">
                <a:latin typeface="Times New Roman" pitchFamily="18" charset="0"/>
              </a:rPr>
              <a:t>La bore e il soreli</a:t>
            </a:r>
          </a:p>
          <a:p>
            <a:endParaRPr lang="it-IT" sz="800" b="1">
              <a:latin typeface="Times New Roman" pitchFamily="18" charset="0"/>
            </a:endParaRPr>
          </a:p>
          <a:p>
            <a:r>
              <a:rPr lang="it-IT" sz="1600">
                <a:latin typeface="Times New Roman" pitchFamily="18" charset="0"/>
              </a:rPr>
              <a:t>Un dì la bore e il soreli a custionavin su cui dai doi al fos il pui fuart, </a:t>
            </a:r>
          </a:p>
          <a:p>
            <a:r>
              <a:rPr lang="it-IT" sz="1600">
                <a:latin typeface="Times New Roman" pitchFamily="18" charset="0"/>
              </a:rPr>
              <a:t>fin quant che a no han viodut a passà un cristian cun intor un mantel. </a:t>
            </a:r>
          </a:p>
          <a:p>
            <a:endParaRPr lang="it-IT" sz="800"/>
          </a:p>
          <a:p>
            <a:r>
              <a:rPr lang="it-IT" sz="1600">
                <a:latin typeface="Times New Roman" pitchFamily="18" charset="0"/>
              </a:rPr>
              <a:t>Alore a han decidut che il pui fuart al sarest stat chel dai doj ch’ai vares fat gjavà il mantel. </a:t>
            </a:r>
          </a:p>
          <a:p>
            <a:endParaRPr lang="it-IT" sz="800">
              <a:latin typeface="Times New Roman" pitchFamily="18" charset="0"/>
            </a:endParaRPr>
          </a:p>
          <a:p>
            <a:r>
              <a:rPr lang="it-IT" sz="1600">
                <a:latin typeface="Times New Roman" pitchFamily="18" charset="0"/>
              </a:rPr>
              <a:t>La bore par prime a ha tacat a soflà cun dute la so fuarce, </a:t>
            </a:r>
          </a:p>
          <a:p>
            <a:r>
              <a:rPr lang="it-IT" sz="1600">
                <a:latin typeface="Times New Roman" pitchFamily="18" charset="0"/>
              </a:rPr>
              <a:t>ma pui a soflave e pui chel om al strengeve il mantel </a:t>
            </a:r>
          </a:p>
          <a:p>
            <a:r>
              <a:rPr lang="it-IT" sz="1600">
                <a:latin typeface="Times New Roman" pitchFamily="18" charset="0"/>
              </a:rPr>
              <a:t>finchè la bore a no si è rindude. </a:t>
            </a:r>
          </a:p>
          <a:p>
            <a:endParaRPr lang="it-IT" sz="800">
              <a:latin typeface="Times New Roman" pitchFamily="18" charset="0"/>
            </a:endParaRPr>
          </a:p>
          <a:p>
            <a:r>
              <a:rPr lang="it-IT" sz="1600">
                <a:latin typeface="Times New Roman" pitchFamily="18" charset="0"/>
              </a:rPr>
              <a:t>Il soreli alore al ha tacat a scjaldà e cul cjalt chel om al ha scugnut gjavà il mantel. </a:t>
            </a:r>
          </a:p>
          <a:p>
            <a:endParaRPr lang="it-IT" sz="800">
              <a:latin typeface="Times New Roman" pitchFamily="18" charset="0"/>
            </a:endParaRPr>
          </a:p>
          <a:p>
            <a:r>
              <a:rPr lang="it-IT" sz="1600">
                <a:latin typeface="Times New Roman" pitchFamily="18" charset="0"/>
              </a:rPr>
              <a:t>Cussì la bore a ha scugnut ametti che il soreli al ere pui fuart di je. </a:t>
            </a:r>
          </a:p>
          <a:p>
            <a:endParaRPr lang="it-IT" sz="800">
              <a:latin typeface="Times New Roman" pitchFamily="18" charset="0"/>
            </a:endParaRPr>
          </a:p>
          <a:p>
            <a:r>
              <a:rPr lang="it-IT" sz="1600">
                <a:latin typeface="Times New Roman" pitchFamily="18" charset="0"/>
              </a:rPr>
              <a:t>Ti ese plasude la storie? </a:t>
            </a:r>
          </a:p>
          <a:p>
            <a:r>
              <a:rPr lang="it-IT" sz="1600">
                <a:latin typeface="Times New Roman" pitchFamily="18" charset="0"/>
              </a:rPr>
              <a:t>Atu voe chi ti la conti un’altre volte?</a:t>
            </a:r>
          </a:p>
        </p:txBody>
      </p:sp>
      <p:sp>
        <p:nvSpPr>
          <p:cNvPr id="32771"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
        <p:nvSpPr>
          <p:cNvPr id="32773" name="Rectangle 5"/>
          <p:cNvSpPr>
            <a:spLocks noChangeArrowheads="1"/>
          </p:cNvSpPr>
          <p:nvPr/>
        </p:nvSpPr>
        <p:spPr bwMode="auto">
          <a:xfrm>
            <a:off x="1322388" y="1285875"/>
            <a:ext cx="8788400" cy="366713"/>
          </a:xfrm>
          <a:prstGeom prst="rect">
            <a:avLst/>
          </a:prstGeom>
          <a:noFill/>
          <a:ln w="9525">
            <a:noFill/>
            <a:miter lim="800000"/>
            <a:headEnd/>
            <a:tailEnd/>
          </a:ln>
          <a:effectLst/>
        </p:spPr>
        <p:txBody>
          <a:bodyPr wrap="none">
            <a:spAutoFit/>
          </a:bodyPr>
          <a:lstStyle/>
          <a:p>
            <a:r>
              <a:rPr lang="it-IT">
                <a:latin typeface="Times New Roman" pitchFamily="18" charset="0"/>
              </a:rPr>
              <a:t>Romano (2016), Romano &amp; De Iacovo (2020) - https://www.lfsag.unito.it/ark/trm_index.html</a:t>
            </a:r>
          </a:p>
        </p:txBody>
      </p:sp>
      <p:sp>
        <p:nvSpPr>
          <p:cNvPr id="32774" name="Rectangle 6"/>
          <p:cNvSpPr>
            <a:spLocks noChangeArrowheads="1"/>
          </p:cNvSpPr>
          <p:nvPr/>
        </p:nvSpPr>
        <p:spPr bwMode="auto">
          <a:xfrm>
            <a:off x="301625" y="1722438"/>
            <a:ext cx="6042025" cy="4622800"/>
          </a:xfrm>
          <a:prstGeom prst="rect">
            <a:avLst/>
          </a:prstGeom>
          <a:noFill/>
          <a:ln w="9525">
            <a:noFill/>
            <a:miter lim="800000"/>
            <a:headEnd/>
            <a:tailEnd/>
          </a:ln>
          <a:effectLst/>
        </p:spPr>
        <p:txBody>
          <a:bodyPr anchor="ctr">
            <a:spAutoFit/>
          </a:bodyPr>
          <a:lstStyle/>
          <a:p>
            <a:r>
              <a:rPr lang="it-IT" sz="1600" b="1">
                <a:latin typeface="Times New Roman" pitchFamily="18" charset="0"/>
              </a:rPr>
              <a:t>The North Wind and the Sun</a:t>
            </a:r>
          </a:p>
          <a:p>
            <a:r>
              <a:rPr lang="it-IT" sz="1400">
                <a:latin typeface="Times New Roman" pitchFamily="18" charset="0"/>
              </a:rPr>
              <a:t>The North Wind and the Sun were disputing which was the stronger, when a traveller came along wrapped in a warm cloak. They agreed that the one who first succeeded in making the traveller take his cloak off should be considered stronger than the other. Then the North Wind blew as hard as he could, but the more he blew, the more closely did the traveller fold his cloak around him; and at last the North Wind gave up the attempt. Then the Sun shone out warmly, and immediately the traveller took off his cloak. And so the North Wind was obliged to confess that the Sun was the stronger of the two.</a:t>
            </a:r>
          </a:p>
          <a:p>
            <a:r>
              <a:rPr lang="it-IT" sz="1400">
                <a:latin typeface="Times New Roman" pitchFamily="18" charset="0"/>
              </a:rPr>
              <a:t>Did you like the story? Do you want to hear it again?</a:t>
            </a:r>
          </a:p>
          <a:p>
            <a:endParaRPr lang="it-IT" sz="1400">
              <a:latin typeface="Times New Roman" pitchFamily="18" charset="0"/>
            </a:endParaRPr>
          </a:p>
          <a:p>
            <a:r>
              <a:rPr lang="it-IT" sz="1600" b="1">
                <a:latin typeface="Times New Roman" pitchFamily="18" charset="0"/>
              </a:rPr>
              <a:t>Sjeverni vjetar i Sunce</a:t>
            </a:r>
          </a:p>
          <a:p>
            <a:r>
              <a:rPr lang="it-IT" sz="1400">
                <a:latin typeface="Times New Roman" pitchFamily="18" charset="0"/>
              </a:rPr>
              <a:t>Sjeverni ledeni vjetar i Sunce su se prepirali o svojoj snazi. Stoga odluče da onome od njih pripadne pobjeda koji svuče čovjeka putnika. Vjetar započe snažno puhati, a budući da je čovjek čvrsto držao odjeću, navali on još jače. Čovjek pak, još jače od studeni pritisnut, navuče na sebe još više odjeće, dok se vjetar ne umori i prepusti ga tada Suncu. Ono u početku zasija umjereno. Kad je čovjek skinuo suvišak odjeće, povisi ono još jače žegu dok se čovjek, u nemogućnosti da odoli sunčevoj toplini, ne svu če i ne pode na kupanje u rijeku tekućicu. Priča pokazuje da je često uspješnije uvjeravanje negoli nasilje.</a:t>
            </a:r>
          </a:p>
          <a:p>
            <a:r>
              <a:rPr lang="it-IT" sz="1400">
                <a:latin typeface="Times New Roman" pitchFamily="18" charset="0"/>
              </a:rPr>
              <a:t>Da li ti se svidijela ova priča? Da li želiš da je čuješ ponovo?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sz="quarter"/>
          </p:nvPr>
        </p:nvSpPr>
        <p:spPr>
          <a:xfrm>
            <a:off x="838200" y="584200"/>
            <a:ext cx="10515600" cy="376238"/>
          </a:xfrm>
        </p:spPr>
        <p:txBody>
          <a:bodyPr/>
          <a:lstStyle/>
          <a:p>
            <a:pPr algn="ctr"/>
            <a:r>
              <a:rPr lang="it-IT" sz="4000" b="1">
                <a:latin typeface="Times New Roman" pitchFamily="18" charset="0"/>
              </a:rPr>
              <a:t>Comparing metrics: </a:t>
            </a:r>
            <a:r>
              <a:rPr lang="it-IT" sz="4000" b="1" i="1">
                <a:latin typeface="Times New Roman" pitchFamily="18" charset="0"/>
              </a:rPr>
              <a:t>Correlatore</a:t>
            </a:r>
            <a:r>
              <a:rPr lang="it-IT" sz="4000">
                <a:latin typeface="Times New Roman" pitchFamily="18" charset="0"/>
              </a:rPr>
              <a:t> </a:t>
            </a:r>
            <a:br>
              <a:rPr lang="it-IT" sz="4000">
                <a:latin typeface="Times New Roman" pitchFamily="18" charset="0"/>
              </a:rPr>
            </a:br>
            <a:r>
              <a:rPr lang="it-IT" sz="2400">
                <a:latin typeface="Times New Roman" pitchFamily="18" charset="0"/>
              </a:rPr>
              <a:t>(Mairano &amp; Romano, 2009)</a:t>
            </a:r>
          </a:p>
        </p:txBody>
      </p:sp>
      <p:pic>
        <p:nvPicPr>
          <p:cNvPr id="33794" name="Picture 12"/>
          <p:cNvPicPr preferRelativeResize="0">
            <a:picLocks noChangeAspect="1" noChangeArrowheads="1"/>
          </p:cNvPicPr>
          <p:nvPr/>
        </p:nvPicPr>
        <p:blipFill>
          <a:blip r:embed="rId2"/>
          <a:srcRect/>
          <a:stretch>
            <a:fillRect/>
          </a:stretch>
        </p:blipFill>
        <p:spPr bwMode="auto">
          <a:xfrm>
            <a:off x="347663" y="1362075"/>
            <a:ext cx="2903537" cy="2178050"/>
          </a:xfrm>
          <a:prstGeom prst="rect">
            <a:avLst/>
          </a:prstGeom>
          <a:noFill/>
          <a:ln w="9525">
            <a:noFill/>
            <a:round/>
            <a:headEnd/>
            <a:tailEnd/>
          </a:ln>
        </p:spPr>
      </p:pic>
      <p:pic>
        <p:nvPicPr>
          <p:cNvPr id="33795" name="Picture 13"/>
          <p:cNvPicPr preferRelativeResize="0">
            <a:picLocks noChangeAspect="1" noChangeArrowheads="1"/>
          </p:cNvPicPr>
          <p:nvPr/>
        </p:nvPicPr>
        <p:blipFill>
          <a:blip r:embed="rId3"/>
          <a:srcRect/>
          <a:stretch>
            <a:fillRect/>
          </a:stretch>
        </p:blipFill>
        <p:spPr bwMode="auto">
          <a:xfrm>
            <a:off x="3192463" y="1362075"/>
            <a:ext cx="2903537" cy="2178050"/>
          </a:xfrm>
          <a:prstGeom prst="rect">
            <a:avLst/>
          </a:prstGeom>
          <a:noFill/>
          <a:ln w="9525">
            <a:noFill/>
            <a:round/>
            <a:headEnd/>
            <a:tailEnd/>
          </a:ln>
        </p:spPr>
      </p:pic>
      <p:pic>
        <p:nvPicPr>
          <p:cNvPr id="33796" name="Picture 14"/>
          <p:cNvPicPr preferRelativeResize="0">
            <a:picLocks noChangeAspect="1" noChangeArrowheads="1"/>
          </p:cNvPicPr>
          <p:nvPr/>
        </p:nvPicPr>
        <p:blipFill>
          <a:blip r:embed="rId4"/>
          <a:srcRect/>
          <a:stretch>
            <a:fillRect/>
          </a:stretch>
        </p:blipFill>
        <p:spPr bwMode="auto">
          <a:xfrm>
            <a:off x="6088063" y="1362075"/>
            <a:ext cx="2903537" cy="2178050"/>
          </a:xfrm>
          <a:prstGeom prst="rect">
            <a:avLst/>
          </a:prstGeom>
          <a:noFill/>
          <a:ln w="9525">
            <a:noFill/>
            <a:round/>
            <a:headEnd/>
            <a:tailEnd/>
          </a:ln>
        </p:spPr>
      </p:pic>
      <p:pic>
        <p:nvPicPr>
          <p:cNvPr id="33797" name="Picture 15"/>
          <p:cNvPicPr preferRelativeResize="0">
            <a:picLocks noChangeAspect="1" noChangeArrowheads="1"/>
          </p:cNvPicPr>
          <p:nvPr/>
        </p:nvPicPr>
        <p:blipFill>
          <a:blip r:embed="rId5"/>
          <a:srcRect/>
          <a:stretch>
            <a:fillRect/>
          </a:stretch>
        </p:blipFill>
        <p:spPr bwMode="auto">
          <a:xfrm>
            <a:off x="8940800" y="1362075"/>
            <a:ext cx="2903538" cy="2178050"/>
          </a:xfrm>
          <a:prstGeom prst="rect">
            <a:avLst/>
          </a:prstGeom>
          <a:noFill/>
          <a:ln w="9525">
            <a:noFill/>
            <a:round/>
            <a:headEnd/>
            <a:tailEnd/>
          </a:ln>
        </p:spPr>
      </p:pic>
      <p:pic>
        <p:nvPicPr>
          <p:cNvPr id="33798" name="Picture 16"/>
          <p:cNvPicPr preferRelativeResize="0">
            <a:picLocks noChangeAspect="1" noChangeArrowheads="1"/>
          </p:cNvPicPr>
          <p:nvPr/>
        </p:nvPicPr>
        <p:blipFill>
          <a:blip r:embed="rId6"/>
          <a:srcRect/>
          <a:stretch>
            <a:fillRect/>
          </a:stretch>
        </p:blipFill>
        <p:spPr bwMode="auto">
          <a:xfrm>
            <a:off x="304800" y="3700463"/>
            <a:ext cx="2903538" cy="2178050"/>
          </a:xfrm>
          <a:prstGeom prst="rect">
            <a:avLst/>
          </a:prstGeom>
          <a:noFill/>
          <a:ln w="9525">
            <a:noFill/>
            <a:round/>
            <a:headEnd/>
            <a:tailEnd/>
          </a:ln>
        </p:spPr>
      </p:pic>
      <p:pic>
        <p:nvPicPr>
          <p:cNvPr id="33799" name="Picture 17"/>
          <p:cNvPicPr preferRelativeResize="0">
            <a:picLocks noChangeAspect="1" noChangeArrowheads="1"/>
          </p:cNvPicPr>
          <p:nvPr/>
        </p:nvPicPr>
        <p:blipFill>
          <a:blip r:embed="rId7"/>
          <a:srcRect/>
          <a:stretch>
            <a:fillRect/>
          </a:stretch>
        </p:blipFill>
        <p:spPr bwMode="auto">
          <a:xfrm>
            <a:off x="3192463" y="3700463"/>
            <a:ext cx="2903537" cy="2178050"/>
          </a:xfrm>
          <a:prstGeom prst="rect">
            <a:avLst/>
          </a:prstGeom>
          <a:noFill/>
          <a:ln w="9525">
            <a:noFill/>
            <a:round/>
            <a:headEnd/>
            <a:tailEnd/>
          </a:ln>
        </p:spPr>
      </p:pic>
      <p:pic>
        <p:nvPicPr>
          <p:cNvPr id="33800" name="Picture 18"/>
          <p:cNvPicPr preferRelativeResize="0">
            <a:picLocks noChangeAspect="1" noChangeArrowheads="1"/>
          </p:cNvPicPr>
          <p:nvPr/>
        </p:nvPicPr>
        <p:blipFill>
          <a:blip r:embed="rId8"/>
          <a:srcRect/>
          <a:stretch>
            <a:fillRect/>
          </a:stretch>
        </p:blipFill>
        <p:spPr bwMode="auto">
          <a:xfrm>
            <a:off x="6096000" y="3700463"/>
            <a:ext cx="2903538" cy="2178050"/>
          </a:xfrm>
          <a:prstGeom prst="rect">
            <a:avLst/>
          </a:prstGeom>
          <a:noFill/>
          <a:ln w="9525">
            <a:noFill/>
            <a:round/>
            <a:headEnd/>
            <a:tailEnd/>
          </a:ln>
        </p:spPr>
      </p:pic>
      <p:pic>
        <p:nvPicPr>
          <p:cNvPr id="33801" name="Picture 19"/>
          <p:cNvPicPr preferRelativeResize="0">
            <a:picLocks noChangeAspect="1" noChangeArrowheads="1"/>
          </p:cNvPicPr>
          <p:nvPr/>
        </p:nvPicPr>
        <p:blipFill>
          <a:blip r:embed="rId9"/>
          <a:srcRect/>
          <a:stretch>
            <a:fillRect/>
          </a:stretch>
        </p:blipFill>
        <p:spPr bwMode="auto">
          <a:xfrm>
            <a:off x="8983663" y="3700463"/>
            <a:ext cx="2903537" cy="2178050"/>
          </a:xfrm>
          <a:prstGeom prst="rect">
            <a:avLst/>
          </a:prstGeom>
          <a:noFill/>
          <a:ln w="9525">
            <a:noFill/>
            <a:round/>
            <a:headEnd/>
            <a:tailEnd/>
          </a:ln>
        </p:spPr>
      </p:pic>
      <p:sp>
        <p:nvSpPr>
          <p:cNvPr id="33802"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
        <p:nvSpPr>
          <p:cNvPr id="33804" name="Rectangle 12"/>
          <p:cNvSpPr>
            <a:spLocks noChangeArrowheads="1"/>
          </p:cNvSpPr>
          <p:nvPr/>
        </p:nvSpPr>
        <p:spPr bwMode="auto">
          <a:xfrm>
            <a:off x="3724275" y="6057900"/>
            <a:ext cx="4629150" cy="366713"/>
          </a:xfrm>
          <a:prstGeom prst="rect">
            <a:avLst/>
          </a:prstGeom>
          <a:noFill/>
          <a:ln w="9525">
            <a:noFill/>
            <a:miter lim="800000"/>
            <a:headEnd/>
            <a:tailEnd/>
          </a:ln>
          <a:effectLst/>
        </p:spPr>
        <p:txBody>
          <a:bodyPr wrap="none">
            <a:spAutoFit/>
          </a:bodyPr>
          <a:lstStyle/>
          <a:p>
            <a:r>
              <a:rPr lang="it-IT">
                <a:latin typeface="Times New Roman" pitchFamily="18" charset="0"/>
              </a:rPr>
              <a:t>https://www.lfsag.unito.it/correlatore/index.html</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304800" y="533400"/>
            <a:ext cx="11480800" cy="762000"/>
          </a:xfrm>
        </p:spPr>
        <p:txBody>
          <a:bodyPr/>
          <a:lstStyle/>
          <a:p>
            <a:pPr algn="ctr"/>
            <a:r>
              <a:rPr lang="it-IT" b="1">
                <a:latin typeface="Times New Roman" pitchFamily="18" charset="0"/>
              </a:rPr>
              <a:t>Friulian vs. Slovenian </a:t>
            </a:r>
          </a:p>
        </p:txBody>
      </p:sp>
      <p:pic>
        <p:nvPicPr>
          <p:cNvPr id="34818" name="Picture 4"/>
          <p:cNvPicPr>
            <a:picLocks noChangeAspect="1" noChangeArrowheads="1"/>
          </p:cNvPicPr>
          <p:nvPr/>
        </p:nvPicPr>
        <p:blipFill>
          <a:blip r:embed="rId2"/>
          <a:srcRect/>
          <a:stretch>
            <a:fillRect/>
          </a:stretch>
        </p:blipFill>
        <p:spPr bwMode="auto">
          <a:xfrm>
            <a:off x="644525" y="2135188"/>
            <a:ext cx="5251450" cy="3454400"/>
          </a:xfrm>
          <a:prstGeom prst="rect">
            <a:avLst/>
          </a:prstGeom>
          <a:noFill/>
          <a:ln w="9525">
            <a:noFill/>
            <a:miter lim="800000"/>
            <a:headEnd/>
            <a:tailEnd/>
          </a:ln>
        </p:spPr>
      </p:pic>
      <p:pic>
        <p:nvPicPr>
          <p:cNvPr id="34819" name="Picture 8"/>
          <p:cNvPicPr>
            <a:picLocks noChangeAspect="1" noChangeArrowheads="1"/>
          </p:cNvPicPr>
          <p:nvPr/>
        </p:nvPicPr>
        <p:blipFill>
          <a:blip r:embed="rId3"/>
          <a:srcRect/>
          <a:stretch>
            <a:fillRect/>
          </a:stretch>
        </p:blipFill>
        <p:spPr bwMode="auto">
          <a:xfrm>
            <a:off x="6334125" y="2128838"/>
            <a:ext cx="5230813" cy="3441700"/>
          </a:xfrm>
          <a:prstGeom prst="rect">
            <a:avLst/>
          </a:prstGeom>
          <a:noFill/>
          <a:ln w="9525">
            <a:noFill/>
            <a:miter lim="800000"/>
            <a:headEnd/>
            <a:tailEnd/>
          </a:ln>
        </p:spPr>
      </p:pic>
      <p:sp>
        <p:nvSpPr>
          <p:cNvPr id="34820" name="Rectangle 9"/>
          <p:cNvSpPr>
            <a:spLocks noChangeArrowheads="1"/>
          </p:cNvSpPr>
          <p:nvPr/>
        </p:nvSpPr>
        <p:spPr bwMode="auto">
          <a:xfrm>
            <a:off x="7453313" y="1666875"/>
            <a:ext cx="3270250" cy="366713"/>
          </a:xfrm>
          <a:prstGeom prst="rect">
            <a:avLst/>
          </a:prstGeom>
          <a:noFill/>
          <a:ln w="9525">
            <a:noFill/>
            <a:miter lim="800000"/>
            <a:headEnd/>
            <a:tailEnd/>
          </a:ln>
        </p:spPr>
        <p:txBody>
          <a:bodyPr wrap="none">
            <a:spAutoFit/>
          </a:bodyPr>
          <a:lstStyle/>
          <a:p>
            <a:r>
              <a:rPr lang="it-IT"/>
              <a:t>slovenian_slovenia_f_ljubljana</a:t>
            </a:r>
          </a:p>
        </p:txBody>
      </p:sp>
      <p:sp>
        <p:nvSpPr>
          <p:cNvPr id="34821" name="Rectangle 10"/>
          <p:cNvSpPr>
            <a:spLocks noChangeArrowheads="1"/>
          </p:cNvSpPr>
          <p:nvPr/>
        </p:nvSpPr>
        <p:spPr bwMode="auto">
          <a:xfrm>
            <a:off x="1736725" y="1651000"/>
            <a:ext cx="3041650" cy="366713"/>
          </a:xfrm>
          <a:prstGeom prst="rect">
            <a:avLst/>
          </a:prstGeom>
          <a:noFill/>
          <a:ln w="9525">
            <a:noFill/>
            <a:miter lim="800000"/>
            <a:headEnd/>
            <a:tailEnd/>
          </a:ln>
        </p:spPr>
        <p:txBody>
          <a:bodyPr wrap="none">
            <a:spAutoFit/>
          </a:bodyPr>
          <a:lstStyle/>
          <a:p>
            <a:r>
              <a:rPr lang="it-IT"/>
              <a:t>itdia_ud_f_cividale_del_friuli</a:t>
            </a:r>
          </a:p>
        </p:txBody>
      </p:sp>
      <p:sp>
        <p:nvSpPr>
          <p:cNvPr id="34822"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transition advClick="0" advTm="4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304800" y="533400"/>
            <a:ext cx="11480800" cy="762000"/>
          </a:xfrm>
        </p:spPr>
        <p:txBody>
          <a:bodyPr/>
          <a:lstStyle/>
          <a:p>
            <a:pPr algn="ctr"/>
            <a:r>
              <a:rPr lang="it-IT" b="1">
                <a:latin typeface="Times New Roman" pitchFamily="18" charset="0"/>
              </a:rPr>
              <a:t>Rhythmic Metrics </a:t>
            </a:r>
            <a:br>
              <a:rPr lang="it-IT" b="1">
                <a:latin typeface="Times New Roman" pitchFamily="18" charset="0"/>
              </a:rPr>
            </a:br>
            <a:r>
              <a:rPr lang="it-IT" b="1">
                <a:latin typeface="Times New Roman" pitchFamily="18" charset="0"/>
              </a:rPr>
              <a:t>for Friulian and Fr-Frl bilingual speakers </a:t>
            </a:r>
          </a:p>
        </p:txBody>
      </p:sp>
      <p:pic>
        <p:nvPicPr>
          <p:cNvPr id="35842" name="Picture 5" descr="img02"/>
          <p:cNvPicPr>
            <a:picLocks noChangeAspect="1" noChangeArrowheads="1"/>
          </p:cNvPicPr>
          <p:nvPr/>
        </p:nvPicPr>
        <p:blipFill>
          <a:blip r:embed="rId2"/>
          <a:srcRect/>
          <a:stretch>
            <a:fillRect/>
          </a:stretch>
        </p:blipFill>
        <p:spPr bwMode="auto">
          <a:xfrm>
            <a:off x="3133090" y="1712913"/>
            <a:ext cx="6635750" cy="4775200"/>
          </a:xfrm>
          <a:prstGeom prst="rect">
            <a:avLst/>
          </a:prstGeom>
          <a:noFill/>
          <a:ln w="9525">
            <a:noFill/>
            <a:miter lim="800000"/>
            <a:headEnd/>
            <a:tailEnd/>
          </a:ln>
        </p:spPr>
      </p:pic>
      <p:sp>
        <p:nvSpPr>
          <p:cNvPr id="35843"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
        <p:nvSpPr>
          <p:cNvPr id="35846" name="Line 6"/>
          <p:cNvSpPr>
            <a:spLocks noChangeShapeType="1"/>
          </p:cNvSpPr>
          <p:nvPr/>
        </p:nvSpPr>
        <p:spPr bwMode="auto">
          <a:xfrm flipV="1">
            <a:off x="5121275" y="4654550"/>
            <a:ext cx="447675" cy="84138"/>
          </a:xfrm>
          <a:prstGeom prst="line">
            <a:avLst/>
          </a:prstGeom>
          <a:noFill/>
          <a:ln w="9525">
            <a:solidFill>
              <a:schemeClr val="tx1"/>
            </a:solidFill>
            <a:round/>
            <a:headEnd type="stealth" w="med" len="med"/>
            <a:tailEnd type="stealth" w="med" len="med"/>
          </a:ln>
          <a:effectLst/>
        </p:spPr>
        <p:txBody>
          <a:bodyPr/>
          <a:lstStyle/>
          <a:p>
            <a:endParaRPr lang="it-IT"/>
          </a:p>
        </p:txBody>
      </p:sp>
      <p:sp>
        <p:nvSpPr>
          <p:cNvPr id="35847" name="Line 7"/>
          <p:cNvSpPr>
            <a:spLocks noChangeShapeType="1"/>
          </p:cNvSpPr>
          <p:nvPr/>
        </p:nvSpPr>
        <p:spPr bwMode="auto">
          <a:xfrm flipV="1">
            <a:off x="4805363" y="4454525"/>
            <a:ext cx="1012825" cy="600075"/>
          </a:xfrm>
          <a:prstGeom prst="line">
            <a:avLst/>
          </a:prstGeom>
          <a:noFill/>
          <a:ln w="9525">
            <a:solidFill>
              <a:schemeClr val="tx1"/>
            </a:solidFill>
            <a:round/>
            <a:headEnd type="stealth" w="med" len="med"/>
            <a:tailEnd type="stealth" w="med" len="med"/>
          </a:ln>
          <a:effectLst/>
        </p:spPr>
        <p:txBody>
          <a:bodyPr/>
          <a:lstStyle/>
          <a:p>
            <a:endParaRPr lang="it-IT"/>
          </a:p>
        </p:txBody>
      </p:sp>
      <p:sp>
        <p:nvSpPr>
          <p:cNvPr id="35848" name="Line 8"/>
          <p:cNvSpPr>
            <a:spLocks noChangeShapeType="1"/>
          </p:cNvSpPr>
          <p:nvPr/>
        </p:nvSpPr>
        <p:spPr bwMode="auto">
          <a:xfrm flipV="1">
            <a:off x="4256088" y="3722688"/>
            <a:ext cx="1593850" cy="1947862"/>
          </a:xfrm>
          <a:prstGeom prst="line">
            <a:avLst/>
          </a:prstGeom>
          <a:noFill/>
          <a:ln w="9525">
            <a:solidFill>
              <a:schemeClr val="tx1"/>
            </a:solidFill>
            <a:round/>
            <a:headEnd type="stealth" w="med" len="med"/>
            <a:tailEnd type="stealth" w="med" len="med"/>
          </a:ln>
          <a:effectLst/>
        </p:spPr>
        <p:txBody>
          <a:bodyPr/>
          <a:lstStyle/>
          <a:p>
            <a:endParaRPr lang="it-IT"/>
          </a:p>
        </p:txBody>
      </p:sp>
      <p:sp>
        <p:nvSpPr>
          <p:cNvPr id="35849" name="Oval 9"/>
          <p:cNvSpPr>
            <a:spLocks noChangeArrowheads="1"/>
          </p:cNvSpPr>
          <p:nvPr/>
        </p:nvSpPr>
        <p:spPr bwMode="auto">
          <a:xfrm>
            <a:off x="4440238" y="4670425"/>
            <a:ext cx="365125" cy="431800"/>
          </a:xfrm>
          <a:prstGeom prst="ellipse">
            <a:avLst/>
          </a:prstGeom>
          <a:noFill/>
          <a:ln w="9525">
            <a:solidFill>
              <a:schemeClr val="tx1"/>
            </a:solidFill>
            <a:round/>
            <a:headEnd/>
            <a:tailEnd/>
          </a:ln>
          <a:effectLst/>
        </p:spPr>
        <p:txBody>
          <a:bodyPr wrap="none" anchor="ctr"/>
          <a:lstStyle/>
          <a:p>
            <a:endParaRPr lang="it-IT"/>
          </a:p>
        </p:txBody>
      </p:sp>
      <p:sp>
        <p:nvSpPr>
          <p:cNvPr id="35850" name="Oval 10"/>
          <p:cNvSpPr>
            <a:spLocks noChangeArrowheads="1"/>
          </p:cNvSpPr>
          <p:nvPr/>
        </p:nvSpPr>
        <p:spPr bwMode="auto">
          <a:xfrm>
            <a:off x="6815138" y="3616325"/>
            <a:ext cx="365125" cy="431800"/>
          </a:xfrm>
          <a:prstGeom prst="ellipse">
            <a:avLst/>
          </a:prstGeom>
          <a:noFill/>
          <a:ln w="9525">
            <a:solidFill>
              <a:schemeClr val="tx1"/>
            </a:solidFill>
            <a:round/>
            <a:headEnd/>
            <a:tailEnd/>
          </a:ln>
          <a:effectLst/>
        </p:spPr>
        <p:txBody>
          <a:bodyPr wrap="none" anchor="ctr"/>
          <a:lstStyle/>
          <a:p>
            <a:endParaRPr lang="it-IT"/>
          </a:p>
        </p:txBody>
      </p:sp>
      <p:sp>
        <p:nvSpPr>
          <p:cNvPr id="35851" name="Rectangle 11"/>
          <p:cNvSpPr>
            <a:spLocks noChangeArrowheads="1"/>
          </p:cNvSpPr>
          <p:nvPr/>
        </p:nvSpPr>
        <p:spPr bwMode="auto">
          <a:xfrm>
            <a:off x="4197350" y="1800225"/>
            <a:ext cx="7473950" cy="366713"/>
          </a:xfrm>
          <a:prstGeom prst="rect">
            <a:avLst/>
          </a:prstGeom>
          <a:solidFill>
            <a:srgbClr val="FFFFFF"/>
          </a:solidFill>
          <a:ln w="9525">
            <a:noFill/>
            <a:miter lim="800000"/>
            <a:headEnd/>
            <a:tailEnd/>
          </a:ln>
          <a:effectLst/>
        </p:spPr>
        <p:txBody>
          <a:bodyPr wrap="none" anchor="ctr">
            <a:spAutoFit/>
          </a:bodyPr>
          <a:lstStyle/>
          <a:p>
            <a:r>
              <a:rPr lang="it-IT">
                <a:latin typeface="Times New Roman" pitchFamily="18" charset="0"/>
              </a:rPr>
              <a:t>Gamal (2006), Gut (2012), Romito &amp; Tarasi (2012), Schmid &amp; Dellwo (2013)  </a:t>
            </a:r>
          </a:p>
        </p:txBody>
      </p:sp>
    </p:spTree>
  </p:cSld>
  <p:clrMapOvr>
    <a:masterClrMapping/>
  </p:clrMapOvr>
  <p:transition advClick="0" advTm="4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8"/>
          <p:cNvSpPr>
            <a:spLocks noGrp="1"/>
          </p:cNvSpPr>
          <p:nvPr>
            <p:ph type="ctrTitle" idx="4294967295"/>
          </p:nvPr>
        </p:nvSpPr>
        <p:spPr>
          <a:xfrm>
            <a:off x="485775" y="90488"/>
            <a:ext cx="11358563" cy="1119187"/>
          </a:xfrm>
        </p:spPr>
        <p:txBody>
          <a:bodyPr anchor="b"/>
          <a:lstStyle/>
          <a:p>
            <a:pPr algn="ctr" eaLnBrk="1" hangingPunct="1"/>
            <a:r>
              <a:rPr lang="it-IT" sz="6000">
                <a:latin typeface="Times New Roman" pitchFamily="18" charset="0"/>
              </a:rPr>
              <a:t>Conclusions</a:t>
            </a:r>
            <a:endParaRPr lang="it-IT" sz="4800">
              <a:latin typeface="Times New Roman" pitchFamily="18" charset="0"/>
            </a:endParaRPr>
          </a:p>
        </p:txBody>
      </p:sp>
      <p:sp>
        <p:nvSpPr>
          <p:cNvPr id="36866" name="Sottotitolo 10"/>
          <p:cNvSpPr>
            <a:spLocks/>
          </p:cNvSpPr>
          <p:nvPr/>
        </p:nvSpPr>
        <p:spPr bwMode="auto">
          <a:xfrm>
            <a:off x="560388" y="2052638"/>
            <a:ext cx="11088687" cy="3251200"/>
          </a:xfrm>
          <a:prstGeom prst="rect">
            <a:avLst/>
          </a:prstGeom>
          <a:noFill/>
          <a:ln w="9525">
            <a:noFill/>
            <a:miter lim="800000"/>
            <a:headEnd/>
            <a:tailEnd/>
          </a:ln>
        </p:spPr>
        <p:txBody>
          <a:bodyPr/>
          <a:lstStyle/>
          <a:p>
            <a:pPr>
              <a:lnSpc>
                <a:spcPct val="90000"/>
              </a:lnSpc>
              <a:spcBef>
                <a:spcPts val="1000"/>
              </a:spcBef>
              <a:buFont typeface="Arial" charset="0"/>
              <a:buChar char="•"/>
            </a:pPr>
            <a:r>
              <a:rPr lang="it-IT" sz="2800">
                <a:latin typeface="Times New Roman" pitchFamily="18" charset="0"/>
              </a:rPr>
              <a:t> </a:t>
            </a:r>
            <a:r>
              <a:rPr lang="en-US" sz="2800">
                <a:latin typeface="Times New Roman" pitchFamily="18" charset="0"/>
              </a:rPr>
              <a:t>The data presented here represent some tendencies of the speakers taken into consideration and they should not be generalized to the whole communities; </a:t>
            </a:r>
          </a:p>
          <a:p>
            <a:pPr>
              <a:lnSpc>
                <a:spcPct val="90000"/>
              </a:lnSpc>
              <a:spcBef>
                <a:spcPts val="1000"/>
              </a:spcBef>
              <a:buFont typeface="Arial" charset="0"/>
              <a:buChar char="•"/>
            </a:pPr>
            <a:r>
              <a:rPr lang="en-US" sz="2800">
                <a:latin typeface="Times New Roman" pitchFamily="18" charset="0"/>
              </a:rPr>
              <a:t> It confirms studies on weak mutual interference between languages, but...</a:t>
            </a:r>
          </a:p>
          <a:p>
            <a:pPr>
              <a:lnSpc>
                <a:spcPct val="90000"/>
              </a:lnSpc>
              <a:spcBef>
                <a:spcPts val="1000"/>
              </a:spcBef>
              <a:buFont typeface="Arial" charset="0"/>
              <a:buChar char="•"/>
            </a:pPr>
            <a:r>
              <a:rPr lang="en-US" sz="2800">
                <a:latin typeface="Times New Roman" pitchFamily="18" charset="0"/>
              </a:rPr>
              <a:t> Speech rhythm for bilingual speakers need more accounts;</a:t>
            </a:r>
          </a:p>
          <a:p>
            <a:pPr>
              <a:lnSpc>
                <a:spcPct val="90000"/>
              </a:lnSpc>
              <a:spcBef>
                <a:spcPts val="1000"/>
              </a:spcBef>
              <a:buFont typeface="Arial" charset="0"/>
              <a:buChar char="•"/>
            </a:pPr>
            <a:r>
              <a:rPr lang="en-US" sz="2800">
                <a:latin typeface="Times New Roman" pitchFamily="18" charset="0"/>
              </a:rPr>
              <a:t> In order to confirm the statements outlined here, a larger amount of data is needed.</a:t>
            </a:r>
          </a:p>
          <a:p>
            <a:pPr algn="ctr">
              <a:lnSpc>
                <a:spcPct val="90000"/>
              </a:lnSpc>
              <a:spcBef>
                <a:spcPts val="1000"/>
              </a:spcBef>
              <a:buFont typeface="Arial" charset="0"/>
              <a:buNone/>
            </a:pPr>
            <a:endParaRPr lang="it-IT" sz="2800">
              <a:latin typeface="Times New Roman" pitchFamily="18" charset="0"/>
            </a:endParaRPr>
          </a:p>
        </p:txBody>
      </p:sp>
      <p:sp>
        <p:nvSpPr>
          <p:cNvPr id="33799" name="Sottotitolo 10"/>
          <p:cNvSpPr>
            <a:spLocks/>
          </p:cNvSpPr>
          <p:nvPr/>
        </p:nvSpPr>
        <p:spPr bwMode="auto">
          <a:xfrm>
            <a:off x="709613" y="5548313"/>
            <a:ext cx="10656887" cy="557212"/>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4000" i="1">
                <a:solidFill>
                  <a:srgbClr val="800000"/>
                </a:solidFill>
                <a:latin typeface="Times New Roman" pitchFamily="18" charset="0"/>
              </a:rPr>
              <a:t>Hvala!</a:t>
            </a:r>
          </a:p>
        </p:txBody>
      </p:sp>
      <p:sp>
        <p:nvSpPr>
          <p:cNvPr id="36868"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wipe(down)">
                                      <p:cBhvr>
                                        <p:cTn id="7"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8"/>
          <p:cNvSpPr>
            <a:spLocks noGrp="1"/>
          </p:cNvSpPr>
          <p:nvPr>
            <p:ph type="ctrTitle" idx="4294967295"/>
          </p:nvPr>
        </p:nvSpPr>
        <p:spPr>
          <a:xfrm>
            <a:off x="3595688" y="265113"/>
            <a:ext cx="4991100" cy="1119187"/>
          </a:xfrm>
        </p:spPr>
        <p:txBody>
          <a:bodyPr anchor="b"/>
          <a:lstStyle/>
          <a:p>
            <a:pPr algn="ctr" eaLnBrk="1" hangingPunct="1"/>
            <a:r>
              <a:rPr lang="it-IT" sz="6000">
                <a:latin typeface="Times New Roman" pitchFamily="18" charset="0"/>
              </a:rPr>
              <a:t>Introduction</a:t>
            </a:r>
          </a:p>
        </p:txBody>
      </p:sp>
      <p:sp>
        <p:nvSpPr>
          <p:cNvPr id="17410" name="Segnaposto contenuto 4"/>
          <p:cNvSpPr txBox="1">
            <a:spLocks/>
          </p:cNvSpPr>
          <p:nvPr/>
        </p:nvSpPr>
        <p:spPr bwMode="auto">
          <a:xfrm>
            <a:off x="838200" y="1825625"/>
            <a:ext cx="10515600" cy="4351338"/>
          </a:xfrm>
          <a:prstGeom prst="rect">
            <a:avLst/>
          </a:prstGeom>
          <a:noFill/>
          <a:ln w="9525">
            <a:noFill/>
            <a:miter lim="800000"/>
            <a:headEnd/>
            <a:tailEnd/>
          </a:ln>
        </p:spPr>
        <p:txBody>
          <a:bodyPr/>
          <a:lstStyle/>
          <a:p>
            <a:pPr eaLnBrk="0" hangingPunct="0">
              <a:lnSpc>
                <a:spcPct val="90000"/>
              </a:lnSpc>
              <a:spcBef>
                <a:spcPts val="1000"/>
              </a:spcBef>
              <a:buFont typeface="Arial" charset="0"/>
              <a:buNone/>
            </a:pPr>
            <a:r>
              <a:rPr lang="it-IT" sz="2800">
                <a:latin typeface="Times New Roman" pitchFamily="18" charset="0"/>
                <a:cs typeface="Times New Roman" pitchFamily="18" charset="0"/>
              </a:rPr>
              <a:t>Various linguistic studies on Italian migratory contexts (De Mauro 1963, Vedovelli 2011)</a:t>
            </a:r>
          </a:p>
          <a:p>
            <a:pPr eaLnBrk="0" hangingPunct="0">
              <a:lnSpc>
                <a:spcPct val="90000"/>
              </a:lnSpc>
              <a:spcBef>
                <a:spcPts val="1000"/>
              </a:spcBef>
              <a:buFont typeface="Arial" charset="0"/>
              <a:buNone/>
            </a:pPr>
            <a:endParaRPr lang="it-IT" sz="2800">
              <a:latin typeface="Times New Roman" pitchFamily="18" charset="0"/>
              <a:cs typeface="Times New Roman" pitchFamily="18" charset="0"/>
            </a:endParaRPr>
          </a:p>
          <a:p>
            <a:pPr eaLnBrk="0" hangingPunct="0">
              <a:lnSpc>
                <a:spcPct val="90000"/>
              </a:lnSpc>
              <a:spcBef>
                <a:spcPts val="1000"/>
              </a:spcBef>
              <a:buFont typeface="Arial" charset="0"/>
              <a:buNone/>
            </a:pPr>
            <a:r>
              <a:rPr lang="it-IT" sz="2800">
                <a:latin typeface="Times New Roman" pitchFamily="18" charset="0"/>
                <a:cs typeface="Times New Roman" pitchFamily="18" charset="0"/>
              </a:rPr>
              <a:t>Lacking of sociophonetic studies based on speech data, also for heritage speakers and new generation (cf. Avesani et al 2015, Celata </a:t>
            </a:r>
            <a:r>
              <a:rPr lang="it-IT" sz="2800" i="1">
                <a:latin typeface="Times New Roman" pitchFamily="18" charset="0"/>
                <a:cs typeface="Times New Roman" pitchFamily="18" charset="0"/>
              </a:rPr>
              <a:t>et al.</a:t>
            </a:r>
            <a:r>
              <a:rPr lang="it-IT" sz="2800">
                <a:latin typeface="Times New Roman" pitchFamily="18" charset="0"/>
                <a:cs typeface="Times New Roman" pitchFamily="18" charset="0"/>
              </a:rPr>
              <a:t> 2010, etc… )</a:t>
            </a:r>
          </a:p>
          <a:p>
            <a:pPr eaLnBrk="0" hangingPunct="0">
              <a:lnSpc>
                <a:spcPct val="90000"/>
              </a:lnSpc>
              <a:spcBef>
                <a:spcPts val="1000"/>
              </a:spcBef>
              <a:buFont typeface="Arial" charset="0"/>
              <a:buNone/>
            </a:pPr>
            <a:r>
              <a:rPr lang="it-IT" sz="2800">
                <a:latin typeface="Times New Roman" pitchFamily="18" charset="0"/>
                <a:cs typeface="Times New Roman" pitchFamily="18" charset="0"/>
              </a:rPr>
              <a:t>SEIM (oral archive, descriptive approach)</a:t>
            </a:r>
          </a:p>
          <a:p>
            <a:pPr eaLnBrk="0" hangingPunct="0">
              <a:lnSpc>
                <a:spcPct val="90000"/>
              </a:lnSpc>
              <a:spcBef>
                <a:spcPts val="1000"/>
              </a:spcBef>
              <a:buFont typeface="Arial" charset="0"/>
              <a:buNone/>
            </a:pPr>
            <a:r>
              <a:rPr lang="it-IT" sz="2800">
                <a:latin typeface="Times New Roman" pitchFamily="18" charset="0"/>
                <a:cs typeface="Times New Roman" pitchFamily="18" charset="0"/>
              </a:rPr>
              <a:t>Interview-based spontaneous speech</a:t>
            </a:r>
          </a:p>
          <a:p>
            <a:pPr eaLnBrk="0" hangingPunct="0">
              <a:lnSpc>
                <a:spcPct val="90000"/>
              </a:lnSpc>
              <a:spcBef>
                <a:spcPts val="1000"/>
              </a:spcBef>
              <a:buFont typeface="Arial" charset="0"/>
              <a:buNone/>
            </a:pPr>
            <a:r>
              <a:rPr lang="it-IT" sz="2800">
                <a:latin typeface="Times New Roman" pitchFamily="18" charset="0"/>
                <a:cs typeface="Times New Roman" pitchFamily="18" charset="0"/>
              </a:rPr>
              <a:t>Australia, Belgium…</a:t>
            </a:r>
          </a:p>
          <a:p>
            <a:pPr eaLnBrk="0" hangingPunct="0">
              <a:lnSpc>
                <a:spcPct val="90000"/>
              </a:lnSpc>
              <a:spcBef>
                <a:spcPts val="1000"/>
              </a:spcBef>
              <a:buFont typeface="Arial" charset="0"/>
              <a:buNone/>
            </a:pPr>
            <a:endParaRPr lang="it-IT" sz="2800">
              <a:latin typeface="Times New Roman" pitchFamily="18" charset="0"/>
              <a:cs typeface="Times New Roman" pitchFamily="18" charset="0"/>
            </a:endParaRPr>
          </a:p>
        </p:txBody>
      </p:sp>
      <p:sp>
        <p:nvSpPr>
          <p:cNvPr id="17411"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8"/>
          <p:cNvSpPr>
            <a:spLocks noGrp="1"/>
          </p:cNvSpPr>
          <p:nvPr>
            <p:ph type="ctrTitle" idx="4294967295"/>
          </p:nvPr>
        </p:nvSpPr>
        <p:spPr>
          <a:xfrm>
            <a:off x="746125" y="88900"/>
            <a:ext cx="10699750" cy="836613"/>
          </a:xfrm>
        </p:spPr>
        <p:txBody>
          <a:bodyPr anchor="b"/>
          <a:lstStyle/>
          <a:p>
            <a:pPr eaLnBrk="1" hangingPunct="1"/>
            <a:r>
              <a:rPr lang="it-IT" sz="3200">
                <a:latin typeface="Times New Roman" pitchFamily="18" charset="0"/>
              </a:rPr>
              <a:t>Friulian – historical, geographical and sociolinguistic overview</a:t>
            </a:r>
          </a:p>
        </p:txBody>
      </p:sp>
      <p:pic>
        <p:nvPicPr>
          <p:cNvPr id="18434" name="Picture 6"/>
          <p:cNvPicPr>
            <a:picLocks noChangeAspect="1" noChangeArrowheads="1"/>
          </p:cNvPicPr>
          <p:nvPr/>
        </p:nvPicPr>
        <p:blipFill>
          <a:blip r:embed="rId2"/>
          <a:srcRect/>
          <a:stretch>
            <a:fillRect/>
          </a:stretch>
        </p:blipFill>
        <p:spPr bwMode="auto">
          <a:xfrm>
            <a:off x="5368925" y="1477963"/>
            <a:ext cx="6465888" cy="4867275"/>
          </a:xfrm>
          <a:prstGeom prst="rect">
            <a:avLst/>
          </a:prstGeom>
          <a:noFill/>
          <a:ln w="9525">
            <a:noFill/>
            <a:miter lim="800000"/>
            <a:headEnd/>
            <a:tailEnd/>
          </a:ln>
        </p:spPr>
      </p:pic>
      <p:sp>
        <p:nvSpPr>
          <p:cNvPr id="17416" name="Rectangle 8"/>
          <p:cNvSpPr>
            <a:spLocks noChangeArrowheads="1"/>
          </p:cNvSpPr>
          <p:nvPr/>
        </p:nvSpPr>
        <p:spPr bwMode="auto">
          <a:xfrm>
            <a:off x="9040813" y="5335588"/>
            <a:ext cx="1624012" cy="358775"/>
          </a:xfrm>
          <a:prstGeom prst="rect">
            <a:avLst/>
          </a:prstGeom>
          <a:solidFill>
            <a:schemeClr val="bg1">
              <a:alpha val="52000"/>
            </a:schemeClr>
          </a:solidFill>
          <a:ln w="9525">
            <a:noFill/>
            <a:miter lim="800000"/>
            <a:headEnd/>
            <a:tailEnd/>
          </a:ln>
          <a:effectLst/>
        </p:spPr>
        <p:txBody>
          <a:bodyPr/>
          <a:lstStyle/>
          <a:p>
            <a:pPr marL="228600" indent="-228600" eaLnBrk="0" hangingPunct="0">
              <a:lnSpc>
                <a:spcPct val="80000"/>
              </a:lnSpc>
              <a:spcBef>
                <a:spcPts val="1000"/>
              </a:spcBef>
              <a:buFont typeface="Arial" charset="0"/>
              <a:buChar char="•"/>
              <a:defRPr/>
            </a:pPr>
            <a:r>
              <a:rPr lang="it-IT" sz="2000" dirty="0">
                <a:solidFill>
                  <a:srgbClr val="0000FF"/>
                </a:solidFill>
                <a:effectLst>
                  <a:outerShdw blurRad="38100" dist="38100" dir="2700000" algn="tl">
                    <a:srgbClr val="C0C0C0"/>
                  </a:outerShdw>
                </a:effectLst>
                <a:latin typeface="Times New Roman" pitchFamily="18" charset="0"/>
              </a:rPr>
              <a:t>Castions</a:t>
            </a:r>
            <a:endParaRPr lang="it-IT" sz="2000" dirty="0">
              <a:solidFill>
                <a:srgbClr val="0000FF"/>
              </a:solidFill>
              <a:latin typeface="Times New Roman" pitchFamily="18" charset="0"/>
            </a:endParaRPr>
          </a:p>
        </p:txBody>
      </p:sp>
      <p:sp>
        <p:nvSpPr>
          <p:cNvPr id="17417" name="Rectangle 9"/>
          <p:cNvSpPr>
            <a:spLocks noChangeArrowheads="1"/>
          </p:cNvSpPr>
          <p:nvPr/>
        </p:nvSpPr>
        <p:spPr bwMode="auto">
          <a:xfrm>
            <a:off x="719138" y="1320800"/>
            <a:ext cx="4324350" cy="5448300"/>
          </a:xfrm>
          <a:prstGeom prst="rect">
            <a:avLst/>
          </a:prstGeom>
          <a:solidFill>
            <a:schemeClr val="bg1"/>
          </a:solidFill>
          <a:ln w="9525">
            <a:noFill/>
            <a:miter lim="800000"/>
            <a:headEnd/>
            <a:tailEnd/>
          </a:ln>
          <a:effectLst/>
        </p:spPr>
        <p:txBody>
          <a:bodyPr anchor="ctr">
            <a:spAutoFit/>
          </a:bodyPr>
          <a:lstStyle/>
          <a:p>
            <a:pPr algn="just">
              <a:defRPr/>
            </a:pPr>
            <a:r>
              <a:rPr lang="en-US" sz="2800" dirty="0">
                <a:latin typeface="Times New Roman" pitchFamily="18" charset="0"/>
              </a:rPr>
              <a:t>Friulian</a:t>
            </a:r>
            <a:r>
              <a:rPr lang="en-US" sz="2000" dirty="0">
                <a:latin typeface="Times New Roman" pitchFamily="18" charset="0"/>
              </a:rPr>
              <a:t>: </a:t>
            </a:r>
          </a:p>
          <a:p>
            <a:pPr algn="just">
              <a:defRPr/>
            </a:pPr>
            <a:r>
              <a:rPr lang="en-US" sz="2000" dirty="0">
                <a:latin typeface="Times New Roman" pitchFamily="18" charset="0"/>
                <a:cs typeface="Times New Roman" pitchFamily="18" charset="0"/>
              </a:rPr>
              <a:t> </a:t>
            </a:r>
          </a:p>
          <a:p>
            <a:pPr marL="171450" indent="-171450" algn="just">
              <a:buFont typeface="Arial" panose="020B0604020202020204" pitchFamily="34" charset="0"/>
              <a:buChar char="•"/>
              <a:defRPr/>
            </a:pPr>
            <a:r>
              <a:rPr lang="en-US" sz="2000" dirty="0">
                <a:latin typeface="Times New Roman" pitchFamily="18" charset="0"/>
                <a:cs typeface="Times New Roman" pitchFamily="18" charset="0"/>
              </a:rPr>
              <a:t>language of the Rhaeto-Romance group </a:t>
            </a:r>
            <a:r>
              <a:rPr lang="en-US" sz="2000" dirty="0">
                <a:latin typeface="Times New Roman" pitchFamily="18" charset="0"/>
              </a:rPr>
              <a:t> spoken in Friuli-Venezia Giulia (FVG), north-east of Italy </a:t>
            </a:r>
          </a:p>
          <a:p>
            <a:pPr marL="171450" indent="-171450" algn="just">
              <a:buFont typeface="Arial" panose="020B0604020202020204" pitchFamily="34" charset="0"/>
              <a:buChar char="•"/>
              <a:defRPr/>
            </a:pPr>
            <a:r>
              <a:rPr lang="en-US" sz="2000" dirty="0">
                <a:latin typeface="Times New Roman" pitchFamily="18" charset="0"/>
              </a:rPr>
              <a:t>Three main dialectal subdivisions: middle-eastern; carnic and western (</a:t>
            </a:r>
            <a:r>
              <a:rPr lang="en-US" sz="2000" dirty="0" err="1">
                <a:latin typeface="Times New Roman" pitchFamily="18" charset="0"/>
              </a:rPr>
              <a:t>Francescato</a:t>
            </a:r>
            <a:r>
              <a:rPr lang="en-US" sz="2000" dirty="0">
                <a:latin typeface="Times New Roman" pitchFamily="18" charset="0"/>
              </a:rPr>
              <a:t>, 1966; Frau, 1984; </a:t>
            </a:r>
            <a:r>
              <a:rPr lang="en-US" sz="2000" dirty="0" err="1">
                <a:latin typeface="Times New Roman" pitchFamily="18" charset="0"/>
              </a:rPr>
              <a:t>Roseano</a:t>
            </a:r>
            <a:r>
              <a:rPr lang="en-US" sz="2000" dirty="0">
                <a:latin typeface="Times New Roman" pitchFamily="18" charset="0"/>
              </a:rPr>
              <a:t>, 2015: 162) </a:t>
            </a:r>
          </a:p>
          <a:p>
            <a:pPr marL="171450" indent="-171450" algn="just">
              <a:buFont typeface="Arial" panose="020B0604020202020204" pitchFamily="34" charset="0"/>
              <a:buChar char="•"/>
              <a:defRPr/>
            </a:pPr>
            <a:r>
              <a:rPr lang="en-US" sz="2000" dirty="0">
                <a:latin typeface="Times New Roman" pitchFamily="18" charset="0"/>
              </a:rPr>
              <a:t>Nowadays is facing a slow but constant regression (</a:t>
            </a:r>
            <a:r>
              <a:rPr lang="en-US" sz="2000" dirty="0" err="1">
                <a:latin typeface="Times New Roman" pitchFamily="18" charset="0"/>
              </a:rPr>
              <a:t>Picco</a:t>
            </a:r>
            <a:r>
              <a:rPr lang="en-US" sz="2000" dirty="0">
                <a:latin typeface="Times New Roman" pitchFamily="18" charset="0"/>
              </a:rPr>
              <a:t>, 2001; </a:t>
            </a:r>
            <a:r>
              <a:rPr lang="en-US" sz="2000" dirty="0" err="1">
                <a:latin typeface="Times New Roman" pitchFamily="18" charset="0"/>
              </a:rPr>
              <a:t>Arlef</a:t>
            </a:r>
            <a:r>
              <a:rPr lang="en-US" sz="2000" dirty="0">
                <a:latin typeface="Times New Roman" pitchFamily="18" charset="0"/>
              </a:rPr>
              <a:t>, 2015), despite this the communities living abroad usually maintain a strong bond with the language of the origins (</a:t>
            </a:r>
            <a:r>
              <a:rPr lang="en-US" sz="2000" dirty="0" err="1">
                <a:latin typeface="Times New Roman" pitchFamily="18" charset="0"/>
              </a:rPr>
              <a:t>Francescato</a:t>
            </a:r>
            <a:r>
              <a:rPr lang="en-US" sz="2000" dirty="0">
                <a:latin typeface="Times New Roman" pitchFamily="18" charset="0"/>
              </a:rPr>
              <a:t>, 1974: 65). </a:t>
            </a:r>
          </a:p>
          <a:p>
            <a:pPr marL="171450" indent="-171450" algn="just">
              <a:buFont typeface="Arial" panose="020B0604020202020204" pitchFamily="34" charset="0"/>
              <a:buChar char="•"/>
              <a:defRPr/>
            </a:pPr>
            <a:endParaRPr lang="it-IT" sz="2000" dirty="0">
              <a:latin typeface="Times New Roman" pitchFamily="18" charset="0"/>
            </a:endParaRPr>
          </a:p>
        </p:txBody>
      </p:sp>
      <p:sp>
        <p:nvSpPr>
          <p:cNvPr id="17418" name="Rectangle 10"/>
          <p:cNvSpPr>
            <a:spLocks noChangeArrowheads="1"/>
          </p:cNvSpPr>
          <p:nvPr/>
        </p:nvSpPr>
        <p:spPr bwMode="auto">
          <a:xfrm>
            <a:off x="10304463" y="4603750"/>
            <a:ext cx="1624012" cy="358775"/>
          </a:xfrm>
          <a:prstGeom prst="rect">
            <a:avLst/>
          </a:prstGeom>
          <a:solidFill>
            <a:schemeClr val="bg1">
              <a:alpha val="52000"/>
            </a:schemeClr>
          </a:solidFill>
          <a:ln w="9525">
            <a:noFill/>
            <a:miter lim="800000"/>
            <a:headEnd/>
            <a:tailEnd/>
          </a:ln>
          <a:effectLst/>
        </p:spPr>
        <p:txBody>
          <a:bodyPr/>
          <a:lstStyle/>
          <a:p>
            <a:pPr marL="228600" indent="-228600" eaLnBrk="0" hangingPunct="0">
              <a:lnSpc>
                <a:spcPct val="80000"/>
              </a:lnSpc>
              <a:spcBef>
                <a:spcPts val="1000"/>
              </a:spcBef>
              <a:buFont typeface="Arial" charset="0"/>
              <a:buChar char="•"/>
              <a:defRPr/>
            </a:pPr>
            <a:r>
              <a:rPr lang="it-IT" sz="2000" dirty="0">
                <a:solidFill>
                  <a:srgbClr val="0000FF"/>
                </a:solidFill>
                <a:effectLst>
                  <a:outerShdw blurRad="38100" dist="38100" dir="2700000" algn="tl">
                    <a:srgbClr val="C0C0C0"/>
                  </a:outerShdw>
                </a:effectLst>
                <a:latin typeface="Times New Roman" pitchFamily="18" charset="0"/>
              </a:rPr>
              <a:t>Cividale</a:t>
            </a:r>
            <a:endParaRPr lang="it-IT" sz="2000" dirty="0">
              <a:solidFill>
                <a:srgbClr val="0000FF"/>
              </a:solidFill>
              <a:latin typeface="Times New Roman" pitchFamily="18" charset="0"/>
            </a:endParaRPr>
          </a:p>
        </p:txBody>
      </p:sp>
      <p:sp>
        <p:nvSpPr>
          <p:cNvPr id="18438"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idx="4294967295"/>
          </p:nvPr>
        </p:nvSpPr>
        <p:spPr>
          <a:xfrm>
            <a:off x="838200" y="111125"/>
            <a:ext cx="10515600" cy="688975"/>
          </a:xfrm>
        </p:spPr>
        <p:txBody>
          <a:bodyPr/>
          <a:lstStyle/>
          <a:p>
            <a:r>
              <a:rPr lang="it-IT" sz="4000">
                <a:latin typeface="Times New Roman" pitchFamily="18" charset="0"/>
                <a:cs typeface="Times New Roman" pitchFamily="18" charset="0"/>
              </a:rPr>
              <a:t>Emigration in Belgium</a:t>
            </a:r>
            <a:endParaRPr lang="en-GB" sz="4000">
              <a:latin typeface="Times New Roman" pitchFamily="18" charset="0"/>
              <a:cs typeface="Times New Roman" pitchFamily="18" charset="0"/>
            </a:endParaRPr>
          </a:p>
        </p:txBody>
      </p:sp>
      <p:sp>
        <p:nvSpPr>
          <p:cNvPr id="19458" name="Segnaposto contenuto 2"/>
          <p:cNvSpPr>
            <a:spLocks noGrp="1"/>
          </p:cNvSpPr>
          <p:nvPr>
            <p:ph idx="4294967295"/>
          </p:nvPr>
        </p:nvSpPr>
        <p:spPr>
          <a:xfrm>
            <a:off x="838200" y="1041400"/>
            <a:ext cx="10515600" cy="5202238"/>
          </a:xfrm>
        </p:spPr>
        <p:txBody>
          <a:bodyPr/>
          <a:lstStyle/>
          <a:p>
            <a:pPr>
              <a:lnSpc>
                <a:spcPct val="80000"/>
              </a:lnSpc>
            </a:pPr>
            <a:r>
              <a:rPr lang="it-IT">
                <a:latin typeface="Times New Roman" pitchFamily="18" charset="0"/>
                <a:cs typeface="Times New Roman" pitchFamily="18" charset="0"/>
              </a:rPr>
              <a:t>Protocol  n. 365, </a:t>
            </a:r>
            <a:r>
              <a:rPr lang="en-GB">
                <a:solidFill>
                  <a:srgbClr val="000000"/>
                </a:solidFill>
                <a:latin typeface="Times New Roman" pitchFamily="18" charset="0"/>
                <a:cs typeface="Times New Roman" pitchFamily="18" charset="0"/>
              </a:rPr>
              <a:t>23 June 1946 (Belgium and Italy); </a:t>
            </a:r>
          </a:p>
          <a:p>
            <a:pPr lvl="1">
              <a:lnSpc>
                <a:spcPct val="80000"/>
              </a:lnSpc>
            </a:pPr>
            <a:r>
              <a:rPr lang="en-GB">
                <a:solidFill>
                  <a:srgbClr val="000000"/>
                </a:solidFill>
                <a:latin typeface="Times New Roman" pitchFamily="18" charset="0"/>
                <a:cs typeface="Times New Roman" pitchFamily="18" charset="0"/>
              </a:rPr>
              <a:t>50.000 Italian miners (max 35 years); </a:t>
            </a:r>
          </a:p>
          <a:p>
            <a:pPr lvl="1">
              <a:lnSpc>
                <a:spcPct val="80000"/>
              </a:lnSpc>
            </a:pPr>
            <a:r>
              <a:rPr lang="en-GB">
                <a:solidFill>
                  <a:srgbClr val="000000"/>
                </a:solidFill>
                <a:latin typeface="Times New Roman" pitchFamily="18" charset="0"/>
                <a:cs typeface="Times New Roman" pitchFamily="18" charset="0"/>
              </a:rPr>
              <a:t>2.000  people per week; </a:t>
            </a:r>
          </a:p>
          <a:p>
            <a:pPr lvl="1">
              <a:lnSpc>
                <a:spcPct val="80000"/>
              </a:lnSpc>
            </a:pPr>
            <a:endParaRPr lang="it-IT">
              <a:latin typeface="Times New Roman" pitchFamily="18" charset="0"/>
              <a:cs typeface="Times New Roman" pitchFamily="18" charset="0"/>
            </a:endParaRPr>
          </a:p>
          <a:p>
            <a:pPr>
              <a:lnSpc>
                <a:spcPct val="80000"/>
              </a:lnSpc>
            </a:pPr>
            <a:r>
              <a:rPr lang="it-IT">
                <a:latin typeface="Times New Roman" pitchFamily="18" charset="0"/>
                <a:cs typeface="Times New Roman" pitchFamily="18" charset="0"/>
              </a:rPr>
              <a:t>Fogolârs Furlans</a:t>
            </a:r>
            <a:r>
              <a:rPr lang="it-IT" i="1">
                <a:latin typeface="Times New Roman" pitchFamily="18" charset="0"/>
                <a:cs typeface="Times New Roman" pitchFamily="18" charset="0"/>
              </a:rPr>
              <a:t>:</a:t>
            </a:r>
          </a:p>
          <a:p>
            <a:pPr lvl="1">
              <a:lnSpc>
                <a:spcPct val="80000"/>
              </a:lnSpc>
            </a:pPr>
            <a:r>
              <a:rPr lang="it-IT">
                <a:latin typeface="Times New Roman" pitchFamily="18" charset="0"/>
                <a:cs typeface="Times New Roman" pitchFamily="18" charset="0"/>
              </a:rPr>
              <a:t>Friulian emigrants’ associations;</a:t>
            </a:r>
          </a:p>
          <a:p>
            <a:pPr lvl="1">
              <a:lnSpc>
                <a:spcPct val="80000"/>
              </a:lnSpc>
            </a:pPr>
            <a:r>
              <a:rPr lang="it-IT">
                <a:latin typeface="Times New Roman" pitchFamily="18" charset="0"/>
                <a:cs typeface="Times New Roman" pitchFamily="18" charset="0"/>
              </a:rPr>
              <a:t>Spread all over the world;</a:t>
            </a:r>
          </a:p>
          <a:p>
            <a:pPr lvl="1">
              <a:lnSpc>
                <a:spcPct val="80000"/>
              </a:lnSpc>
            </a:pPr>
            <a:r>
              <a:rPr lang="it-IT">
                <a:latin typeface="Times New Roman" pitchFamily="18" charset="0"/>
                <a:cs typeface="Times New Roman" pitchFamily="18" charset="0"/>
              </a:rPr>
              <a:t>Friulian-speaking environments;</a:t>
            </a:r>
          </a:p>
          <a:p>
            <a:pPr lvl="1">
              <a:lnSpc>
                <a:spcPct val="80000"/>
              </a:lnSpc>
              <a:buFont typeface="Arial" charset="0"/>
              <a:buNone/>
            </a:pPr>
            <a:endParaRPr lang="it-IT">
              <a:latin typeface="Times New Roman" pitchFamily="18" charset="0"/>
              <a:cs typeface="Times New Roman" pitchFamily="18" charset="0"/>
            </a:endParaRPr>
          </a:p>
          <a:p>
            <a:pPr>
              <a:lnSpc>
                <a:spcPct val="80000"/>
              </a:lnSpc>
            </a:pPr>
            <a:r>
              <a:rPr lang="it-IT">
                <a:latin typeface="Times New Roman" pitchFamily="18" charset="0"/>
                <a:cs typeface="Times New Roman" pitchFamily="18" charset="0"/>
              </a:rPr>
              <a:t>Fogolârs Furlans in Belgium:</a:t>
            </a:r>
            <a:endParaRPr lang="it-IT" i="1">
              <a:latin typeface="Times New Roman" pitchFamily="18" charset="0"/>
              <a:cs typeface="Times New Roman" pitchFamily="18" charset="0"/>
            </a:endParaRPr>
          </a:p>
          <a:p>
            <a:pPr lvl="1">
              <a:lnSpc>
                <a:spcPct val="80000"/>
              </a:lnSpc>
            </a:pPr>
            <a:r>
              <a:rPr lang="it-IT">
                <a:latin typeface="Times New Roman" pitchFamily="18" charset="0"/>
                <a:cs typeface="Times New Roman" pitchFamily="18" charset="0"/>
              </a:rPr>
              <a:t>Liège → 1973</a:t>
            </a:r>
          </a:p>
          <a:p>
            <a:pPr lvl="1">
              <a:lnSpc>
                <a:spcPct val="80000"/>
              </a:lnSpc>
            </a:pPr>
            <a:r>
              <a:rPr lang="it-IT">
                <a:latin typeface="Times New Roman" pitchFamily="18" charset="0"/>
                <a:cs typeface="Times New Roman" pitchFamily="18" charset="0"/>
              </a:rPr>
              <a:t>Limburg → 1979</a:t>
            </a:r>
          </a:p>
          <a:p>
            <a:pPr lvl="1">
              <a:lnSpc>
                <a:spcPct val="80000"/>
              </a:lnSpc>
            </a:pPr>
            <a:r>
              <a:rPr lang="it-IT">
                <a:latin typeface="Times New Roman" pitchFamily="18" charset="0"/>
                <a:cs typeface="Times New Roman" pitchFamily="18" charset="0"/>
              </a:rPr>
              <a:t>Bruxelles → 1974-2014, 2016-ongoing </a:t>
            </a:r>
          </a:p>
        </p:txBody>
      </p:sp>
      <p:sp>
        <p:nvSpPr>
          <p:cNvPr id="19459"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38200" y="360363"/>
            <a:ext cx="10515600" cy="6205537"/>
          </a:xfrm>
        </p:spPr>
        <p:txBody>
          <a:bodyPr>
            <a:normAutofit/>
          </a:bodyPr>
          <a:lstStyle/>
          <a:p>
            <a:pPr algn="just">
              <a:defRPr/>
            </a:pPr>
            <a:r>
              <a:rPr lang="en-US" sz="2200" dirty="0">
                <a:latin typeface="Times New Roman" pitchFamily="18" charset="0"/>
                <a:cs typeface="Times New Roman" pitchFamily="18" charset="0"/>
              </a:rPr>
              <a:t>“</a:t>
            </a:r>
            <a:r>
              <a:rPr lang="en-US" sz="2200" i="1" dirty="0">
                <a:latin typeface="Times New Roman" pitchFamily="18" charset="0"/>
                <a:cs typeface="Times New Roman" pitchFamily="18" charset="0"/>
              </a:rPr>
              <a:t>a strong sense of ethnicity or of local identity often creates and maintains localized cultural and linguistic norms and value systems that are presented and perceived as sharply opposed to the mainstream values of outsiders</a:t>
            </a:r>
            <a:r>
              <a:rPr lang="en-US" sz="2200" dirty="0">
                <a:latin typeface="Times New Roman" pitchFamily="18" charset="0"/>
                <a:cs typeface="Times New Roman" pitchFamily="18" charset="0"/>
              </a:rPr>
              <a:t>” (Milroy &amp; Milroy, 1992:6)</a:t>
            </a:r>
          </a:p>
          <a:p>
            <a:pPr algn="just">
              <a:defRPr/>
            </a:pPr>
            <a:r>
              <a:rPr lang="en-US" sz="2200" dirty="0">
                <a:latin typeface="Times New Roman" pitchFamily="18" charset="0"/>
                <a:cs typeface="Times New Roman" pitchFamily="18" charset="0"/>
              </a:rPr>
              <a:t>Language transmission influenced by the social status of the family and the community </a:t>
            </a:r>
          </a:p>
          <a:p>
            <a:pPr algn="just">
              <a:defRPr/>
            </a:pPr>
            <a:r>
              <a:rPr lang="en-US" sz="2200" dirty="0">
                <a:latin typeface="Times New Roman" pitchFamily="18" charset="0"/>
                <a:cs typeface="Times New Roman" pitchFamily="18" charset="0"/>
              </a:rPr>
              <a:t>Spatial distribution of the speakers (Krefeld 2002) influence cohesion within the community</a:t>
            </a:r>
          </a:p>
          <a:p>
            <a:pPr lvl="1" algn="just">
              <a:defRPr/>
            </a:pPr>
            <a:endParaRPr lang="en-US" sz="2200" dirty="0">
              <a:latin typeface="Times New Roman" pitchFamily="18" charset="0"/>
              <a:cs typeface="Times New Roman" pitchFamily="18" charset="0"/>
            </a:endParaRPr>
          </a:p>
          <a:p>
            <a:pPr lvl="1" algn="just">
              <a:defRPr/>
            </a:pPr>
            <a:r>
              <a:rPr lang="en-US" sz="2200" dirty="0">
                <a:latin typeface="Times New Roman" pitchFamily="18" charset="0"/>
                <a:cs typeface="Times New Roman" pitchFamily="18" charset="0"/>
              </a:rPr>
              <a:t>Liège → cohesive environment; diffusion of online magazines concerning 			Friulian culture; multilingual communication; strong bond with FVG 		(annual journey to the twin city in Friuli)</a:t>
            </a:r>
          </a:p>
          <a:p>
            <a:pPr lvl="1" algn="just">
              <a:defRPr/>
            </a:pPr>
            <a:r>
              <a:rPr lang="en-US" sz="2200" dirty="0">
                <a:latin typeface="Times New Roman" pitchFamily="18" charset="0"/>
                <a:cs typeface="Times New Roman" pitchFamily="18" charset="0"/>
              </a:rPr>
              <a:t>Brussels → strong multilingual environment, center of “high” emigration 			(</a:t>
            </a:r>
            <a:r>
              <a:rPr lang="en-US" sz="2200" dirty="0" err="1">
                <a:latin typeface="Times New Roman" pitchFamily="18" charset="0"/>
                <a:cs typeface="Times New Roman" pitchFamily="18" charset="0"/>
              </a:rPr>
              <a:t>Vanvolsem</a:t>
            </a:r>
            <a:r>
              <a:rPr lang="en-US" sz="2200" dirty="0">
                <a:latin typeface="Times New Roman" pitchFamily="18" charset="0"/>
                <a:cs typeface="Times New Roman" pitchFamily="18" charset="0"/>
              </a:rPr>
              <a:t>, 2003), strongly heterogeneous participation, 				multilingual communication</a:t>
            </a:r>
          </a:p>
          <a:p>
            <a:pPr lvl="1" algn="just">
              <a:defRPr/>
            </a:pPr>
            <a:endParaRPr lang="en-US" sz="2200" dirty="0">
              <a:latin typeface="Times New Roman" pitchFamily="18" charset="0"/>
              <a:cs typeface="Times New Roman" pitchFamily="18" charset="0"/>
            </a:endParaRPr>
          </a:p>
          <a:p>
            <a:pPr marL="228600" lvl="1" algn="just">
              <a:defRPr/>
            </a:pPr>
            <a:r>
              <a:rPr lang="en-US" sz="2200" dirty="0">
                <a:latin typeface="Times New Roman" pitchFamily="18" charset="0"/>
                <a:cs typeface="Times New Roman" pitchFamily="18" charset="0"/>
              </a:rPr>
              <a:t>Interest of the speakers in maintaining certain language is generally compared to its economic power within certain communities (</a:t>
            </a:r>
            <a:r>
              <a:rPr lang="en-US" sz="2200" dirty="0" err="1">
                <a:latin typeface="Times New Roman" pitchFamily="18" charset="0"/>
                <a:cs typeface="Times New Roman" pitchFamily="18" charset="0"/>
              </a:rPr>
              <a:t>Jasparet</a:t>
            </a:r>
            <a:r>
              <a:rPr lang="en-US" sz="2200" dirty="0">
                <a:latin typeface="Times New Roman" pitchFamily="18" charset="0"/>
                <a:cs typeface="Times New Roman" pitchFamily="18" charset="0"/>
              </a:rPr>
              <a:t> &amp; Kroon, 1991)</a:t>
            </a:r>
          </a:p>
        </p:txBody>
      </p:sp>
      <p:sp>
        <p:nvSpPr>
          <p:cNvPr id="20482"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838200" y="193675"/>
            <a:ext cx="10515600" cy="6146800"/>
          </a:xfrm>
        </p:spPr>
        <p:txBody>
          <a:bodyPr>
            <a:normAutofit/>
          </a:bodyPr>
          <a:lstStyle/>
          <a:p>
            <a:pPr>
              <a:lnSpc>
                <a:spcPct val="70000"/>
              </a:lnSpc>
              <a:defRPr/>
            </a:pPr>
            <a:endParaRPr lang="en-US" sz="2600" dirty="0">
              <a:latin typeface="Times New Roman" pitchFamily="18" charset="0"/>
              <a:cs typeface="Times New Roman" pitchFamily="18" charset="0"/>
            </a:endParaRPr>
          </a:p>
          <a:p>
            <a:pPr algn="just">
              <a:lnSpc>
                <a:spcPct val="70000"/>
              </a:lnSpc>
              <a:defRPr/>
            </a:pPr>
            <a:r>
              <a:rPr lang="en-US" sz="2600" dirty="0">
                <a:latin typeface="Times New Roman" pitchFamily="18" charset="0"/>
                <a:cs typeface="Times New Roman" pitchFamily="18" charset="0"/>
              </a:rPr>
              <a:t>Oral corpus of semi-spontaneous interviews in Friulian </a:t>
            </a:r>
          </a:p>
          <a:p>
            <a:pPr lvl="1" algn="just">
              <a:lnSpc>
                <a:spcPct val="70000"/>
              </a:lnSpc>
              <a:defRPr/>
            </a:pPr>
            <a:r>
              <a:rPr lang="en-US" sz="2200" dirty="0">
                <a:latin typeface="Times New Roman" pitchFamily="18" charset="0"/>
                <a:cs typeface="Times New Roman" pitchFamily="18" charset="0"/>
              </a:rPr>
              <a:t>Speakers of different generations</a:t>
            </a:r>
          </a:p>
          <a:p>
            <a:pPr lvl="1" algn="just">
              <a:lnSpc>
                <a:spcPct val="70000"/>
              </a:lnSpc>
              <a:defRPr/>
            </a:pPr>
            <a:r>
              <a:rPr lang="en-US" sz="2200" dirty="0">
                <a:latin typeface="Times New Roman" pitchFamily="18" charset="0"/>
                <a:cs typeface="Times New Roman" pitchFamily="18" charset="0"/>
              </a:rPr>
              <a:t>Emigrant workers</a:t>
            </a:r>
          </a:p>
          <a:p>
            <a:pPr lvl="1" algn="just">
              <a:lnSpc>
                <a:spcPct val="70000"/>
              </a:lnSpc>
              <a:defRPr/>
            </a:pPr>
            <a:r>
              <a:rPr lang="en-US" sz="2200" dirty="0">
                <a:latin typeface="Times New Roman" pitchFamily="18" charset="0"/>
                <a:cs typeface="Times New Roman" pitchFamily="18" charset="0"/>
              </a:rPr>
              <a:t>Friulian speakers born in Belgium</a:t>
            </a:r>
          </a:p>
          <a:p>
            <a:pPr lvl="1" algn="just">
              <a:lnSpc>
                <a:spcPct val="70000"/>
              </a:lnSpc>
              <a:buFont typeface="Arial" charset="0"/>
              <a:buNone/>
              <a:defRPr/>
            </a:pPr>
            <a:endParaRPr lang="en-US" sz="2200" dirty="0">
              <a:latin typeface="Times New Roman" pitchFamily="18" charset="0"/>
              <a:cs typeface="Times New Roman" pitchFamily="18" charset="0"/>
            </a:endParaRPr>
          </a:p>
          <a:p>
            <a:pPr algn="just">
              <a:lnSpc>
                <a:spcPct val="70000"/>
              </a:lnSpc>
              <a:defRPr/>
            </a:pPr>
            <a:r>
              <a:rPr lang="en-US" sz="2600" dirty="0">
                <a:latin typeface="Times New Roman" pitchFamily="18" charset="0"/>
                <a:cs typeface="Times New Roman" pitchFamily="18" charset="0"/>
              </a:rPr>
              <a:t>General analysis of 7 samples;</a:t>
            </a:r>
          </a:p>
          <a:p>
            <a:pPr algn="just">
              <a:lnSpc>
                <a:spcPct val="70000"/>
              </a:lnSpc>
              <a:defRPr/>
            </a:pPr>
            <a:r>
              <a:rPr lang="en-US" sz="2600" dirty="0">
                <a:latin typeface="Times New Roman" pitchFamily="18" charset="0"/>
                <a:cs typeface="Times New Roman" pitchFamily="18" charset="0"/>
              </a:rPr>
              <a:t>Intergenerational comparison between three groups</a:t>
            </a:r>
          </a:p>
          <a:p>
            <a:pPr algn="just">
              <a:lnSpc>
                <a:spcPct val="70000"/>
              </a:lnSpc>
              <a:buFont typeface="Arial" charset="0"/>
              <a:buNone/>
              <a:defRPr/>
            </a:pPr>
            <a:endParaRPr lang="en-US" sz="1000" dirty="0">
              <a:latin typeface="Times New Roman" pitchFamily="18" charset="0"/>
              <a:cs typeface="Times New Roman" pitchFamily="18" charset="0"/>
            </a:endParaRPr>
          </a:p>
          <a:p>
            <a:pPr lvl="1" algn="just">
              <a:lnSpc>
                <a:spcPct val="70000"/>
              </a:lnSpc>
              <a:defRPr/>
            </a:pPr>
            <a:r>
              <a:rPr lang="en-US" sz="2200" dirty="0">
                <a:latin typeface="Times New Roman" pitchFamily="18" charset="0"/>
                <a:cs typeface="Times New Roman" pitchFamily="18" charset="0"/>
              </a:rPr>
              <a:t>1° group from Liège (father and daughter), </a:t>
            </a:r>
          </a:p>
          <a:p>
            <a:pPr lvl="1" algn="just">
              <a:lnSpc>
                <a:spcPct val="70000"/>
              </a:lnSpc>
              <a:defRPr/>
            </a:pPr>
            <a:r>
              <a:rPr lang="en-US" sz="2200" dirty="0">
                <a:latin typeface="Times New Roman" pitchFamily="18" charset="0"/>
                <a:cs typeface="Times New Roman" pitchFamily="18" charset="0"/>
              </a:rPr>
              <a:t>2° group from Brussels (father and son), </a:t>
            </a:r>
          </a:p>
          <a:p>
            <a:pPr lvl="1" algn="just">
              <a:lnSpc>
                <a:spcPct val="70000"/>
              </a:lnSpc>
              <a:defRPr/>
            </a:pPr>
            <a:r>
              <a:rPr lang="en-US" sz="2200" dirty="0">
                <a:latin typeface="Times New Roman" pitchFamily="18" charset="0"/>
                <a:cs typeface="Times New Roman" pitchFamily="18" charset="0"/>
              </a:rPr>
              <a:t>3° group from Brussels (speakers with no direct relationship).</a:t>
            </a:r>
          </a:p>
          <a:p>
            <a:pPr lvl="1" algn="just">
              <a:lnSpc>
                <a:spcPct val="70000"/>
              </a:lnSpc>
              <a:defRPr/>
            </a:pPr>
            <a:endParaRPr lang="en-US" sz="2200" dirty="0">
              <a:latin typeface="Times New Roman" pitchFamily="18" charset="0"/>
              <a:cs typeface="Times New Roman" pitchFamily="18" charset="0"/>
            </a:endParaRPr>
          </a:p>
          <a:p>
            <a:pPr marL="84138" lvl="1" indent="-46038" algn="just">
              <a:lnSpc>
                <a:spcPct val="70000"/>
              </a:lnSpc>
              <a:defRPr/>
            </a:pPr>
            <a:r>
              <a:rPr lang="en-US" sz="2600" dirty="0">
                <a:latin typeface="Times New Roman" pitchFamily="18" charset="0"/>
                <a:cs typeface="Times New Roman" pitchFamily="18" charset="0"/>
              </a:rPr>
              <a:t> Focus on language contact phenomena and code-switching patterns;</a:t>
            </a:r>
          </a:p>
          <a:p>
            <a:pPr lvl="1">
              <a:lnSpc>
                <a:spcPct val="70000"/>
              </a:lnSpc>
              <a:defRPr/>
            </a:pPr>
            <a:endParaRPr lang="en-US" sz="2600" dirty="0">
              <a:solidFill>
                <a:srgbClr val="000000"/>
              </a:solidFill>
              <a:latin typeface="Times New Roman" pitchFamily="18" charset="0"/>
            </a:endParaRPr>
          </a:p>
          <a:p>
            <a:pPr marL="84138" lvl="1" indent="0" algn="just">
              <a:lnSpc>
                <a:spcPct val="70000"/>
              </a:lnSpc>
              <a:defRPr/>
            </a:pPr>
            <a:r>
              <a:rPr lang="en-US" sz="2600" dirty="0">
                <a:solidFill>
                  <a:srgbClr val="000000"/>
                </a:solidFill>
                <a:latin typeface="Times New Roman" pitchFamily="18" charset="0"/>
              </a:rPr>
              <a:t> “</a:t>
            </a:r>
            <a:r>
              <a:rPr lang="en-US" sz="2600" i="1" dirty="0">
                <a:solidFill>
                  <a:srgbClr val="000000"/>
                </a:solidFill>
                <a:latin typeface="Times New Roman" pitchFamily="18" charset="0"/>
              </a:rPr>
              <a:t>the direction of switching is not relevant in terms of social meaning or function […] because it depends on the preferred code: we expect that speakers using the dialect more frequently will switch to Italian for contrasting effects and vice versa</a:t>
            </a:r>
            <a:r>
              <a:rPr lang="en-US" sz="2600" dirty="0">
                <a:solidFill>
                  <a:srgbClr val="000000"/>
                </a:solidFill>
                <a:latin typeface="Times New Roman" pitchFamily="18" charset="0"/>
              </a:rPr>
              <a:t>” (</a:t>
            </a:r>
            <a:r>
              <a:rPr lang="en-US" sz="2600" dirty="0" err="1">
                <a:solidFill>
                  <a:srgbClr val="000000"/>
                </a:solidFill>
                <a:latin typeface="Times New Roman" pitchFamily="18" charset="0"/>
              </a:rPr>
              <a:t>Giacalone</a:t>
            </a:r>
            <a:r>
              <a:rPr lang="en-US" sz="2600" dirty="0">
                <a:solidFill>
                  <a:srgbClr val="000000"/>
                </a:solidFill>
                <a:latin typeface="Times New Roman" pitchFamily="18" charset="0"/>
              </a:rPr>
              <a:t> Ramat, 1995: 52);</a:t>
            </a:r>
          </a:p>
          <a:p>
            <a:pPr lvl="1">
              <a:lnSpc>
                <a:spcPct val="70000"/>
              </a:lnSpc>
              <a:defRPr/>
            </a:pPr>
            <a:endParaRPr lang="en-US" sz="2600" dirty="0">
              <a:latin typeface="Times New Roman" pitchFamily="18" charset="0"/>
              <a:cs typeface="Times New Roman" pitchFamily="18" charset="0"/>
            </a:endParaRPr>
          </a:p>
        </p:txBody>
      </p:sp>
      <p:sp>
        <p:nvSpPr>
          <p:cNvPr id="21506"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idx="4294967295"/>
          </p:nvPr>
        </p:nvSpPr>
        <p:spPr>
          <a:xfrm>
            <a:off x="434975" y="277813"/>
            <a:ext cx="3932238" cy="530225"/>
          </a:xfrm>
        </p:spPr>
        <p:txBody>
          <a:bodyPr anchor="b"/>
          <a:lstStyle/>
          <a:p>
            <a:r>
              <a:rPr lang="it-IT" sz="2900">
                <a:latin typeface="Times New Roman" pitchFamily="18" charset="0"/>
                <a:cs typeface="Times New Roman" pitchFamily="18" charset="0"/>
              </a:rPr>
              <a:t>Liège</a:t>
            </a:r>
            <a:endParaRPr lang="en-GB" sz="2900">
              <a:latin typeface="Times New Roman" pitchFamily="18" charset="0"/>
              <a:cs typeface="Times New Roman" pitchFamily="18" charset="0"/>
            </a:endParaRPr>
          </a:p>
        </p:txBody>
      </p:sp>
      <p:sp>
        <p:nvSpPr>
          <p:cNvPr id="3" name="Segnaposto contenuto 2"/>
          <p:cNvSpPr>
            <a:spLocks noGrp="1"/>
          </p:cNvSpPr>
          <p:nvPr>
            <p:ph idx="4294967295"/>
          </p:nvPr>
        </p:nvSpPr>
        <p:spPr>
          <a:xfrm>
            <a:off x="4367213" y="542925"/>
            <a:ext cx="7715250" cy="2268538"/>
          </a:xfrm>
          <a:ln>
            <a:solidFill>
              <a:schemeClr val="bg1"/>
            </a:solidFill>
          </a:ln>
        </p:spPr>
        <p:txBody>
          <a:bodyPr>
            <a:normAutofit/>
          </a:bodyPr>
          <a:lstStyle/>
          <a:p>
            <a:pPr marL="0" indent="0" defTabSz="365125">
              <a:lnSpc>
                <a:spcPct val="100000"/>
              </a:lnSpc>
              <a:buFont typeface="Arial" charset="0"/>
              <a:buNone/>
              <a:defRPr/>
            </a:pPr>
            <a:r>
              <a:rPr lang="en-US" sz="1700" dirty="0">
                <a:latin typeface="Times New Roman" pitchFamily="18" charset="0"/>
                <a:cs typeface="Times New Roman" pitchFamily="18" charset="0"/>
              </a:rPr>
              <a:t>[1] Dopo a </a:t>
            </a:r>
            <a:r>
              <a:rPr lang="en-US" sz="1700" dirty="0" err="1">
                <a:latin typeface="Times New Roman" pitchFamily="18" charset="0"/>
                <a:cs typeface="Times New Roman" pitchFamily="18" charset="0"/>
              </a:rPr>
              <a:t>àn</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comincât</a:t>
            </a:r>
            <a:r>
              <a:rPr lang="en-US" sz="1700" dirty="0">
                <a:latin typeface="Times New Roman" pitchFamily="18" charset="0"/>
                <a:cs typeface="Times New Roman" pitchFamily="18" charset="0"/>
              </a:rPr>
              <a:t> a </a:t>
            </a:r>
            <a:r>
              <a:rPr lang="en-US" sz="1700" dirty="0" err="1">
                <a:latin typeface="Times New Roman" pitchFamily="18" charset="0"/>
                <a:cs typeface="Times New Roman" pitchFamily="18" charset="0"/>
              </a:rPr>
              <a:t>vegni</a:t>
            </a:r>
            <a:r>
              <a:rPr lang="en-US" sz="1700" dirty="0">
                <a:latin typeface="Times New Roman" pitchFamily="18" charset="0"/>
                <a:cs typeface="Times New Roman" pitchFamily="18" charset="0"/>
              </a:rPr>
              <a:t> &lt;pl&gt; </a:t>
            </a:r>
            <a:r>
              <a:rPr lang="en-US" sz="1700" i="1" dirty="0" err="1">
                <a:latin typeface="Times New Roman" pitchFamily="18" charset="0"/>
                <a:cs typeface="Times New Roman" pitchFamily="18" charset="0"/>
              </a:rPr>
              <a:t>polonês</a:t>
            </a:r>
            <a:r>
              <a:rPr lang="en-US" sz="1700" i="1" dirty="0">
                <a:latin typeface="Times New Roman" pitchFamily="18" charset="0"/>
                <a:cs typeface="Times New Roman" pitchFamily="18" charset="0"/>
              </a:rPr>
              <a:t> </a:t>
            </a:r>
            <a:r>
              <a:rPr lang="en-US" sz="1700" dirty="0" err="1">
                <a:latin typeface="Times New Roman" pitchFamily="18" charset="0"/>
                <a:cs typeface="Times New Roman" pitchFamily="18" charset="0"/>
              </a:rPr>
              <a:t>spagnoi</a:t>
            </a:r>
            <a:r>
              <a:rPr lang="en-US" sz="1700" dirty="0">
                <a:latin typeface="Times New Roman" pitchFamily="18" charset="0"/>
                <a:cs typeface="Times New Roman" pitchFamily="18" charset="0"/>
              </a:rPr>
              <a:t> an </a:t>
            </a:r>
            <a:r>
              <a:rPr lang="en-US" sz="1700" dirty="0" err="1">
                <a:latin typeface="Times New Roman" pitchFamily="18" charset="0"/>
                <a:cs typeface="Times New Roman" pitchFamily="18" charset="0"/>
              </a:rPr>
              <a:t>d’è</a:t>
            </a:r>
            <a:r>
              <a:rPr lang="en-US" sz="1700" dirty="0">
                <a:latin typeface="Times New Roman" pitchFamily="18" charset="0"/>
                <a:cs typeface="Times New Roman" pitchFamily="18" charset="0"/>
              </a:rPr>
              <a:t> di </a:t>
            </a:r>
            <a:r>
              <a:rPr lang="en-US" sz="1700" dirty="0" err="1">
                <a:latin typeface="Times New Roman" pitchFamily="18" charset="0"/>
                <a:cs typeface="Times New Roman" pitchFamily="18" charset="0"/>
              </a:rPr>
              <a:t>duti</a:t>
            </a:r>
            <a:r>
              <a:rPr lang="en-US" sz="1700" dirty="0">
                <a:latin typeface="Times New Roman" pitchFamily="18" charset="0"/>
                <a:cs typeface="Times New Roman" pitchFamily="18" charset="0"/>
              </a:rPr>
              <a:t> li </a:t>
            </a:r>
            <a:r>
              <a:rPr lang="en-US" sz="1700" dirty="0" err="1">
                <a:latin typeface="Times New Roman" pitchFamily="18" charset="0"/>
                <a:cs typeface="Times New Roman" pitchFamily="18" charset="0"/>
              </a:rPr>
              <a:t>rasis</a:t>
            </a:r>
            <a:r>
              <a:rPr lang="en-US" sz="1700" dirty="0">
                <a:latin typeface="Times New Roman" pitchFamily="18" charset="0"/>
                <a:cs typeface="Times New Roman" pitchFamily="18" charset="0"/>
              </a:rPr>
              <a:t> &lt;pb&gt; ma 	</a:t>
            </a:r>
            <a:r>
              <a:rPr lang="en-US" sz="1700" dirty="0" err="1">
                <a:latin typeface="Times New Roman" pitchFamily="18" charset="0"/>
                <a:cs typeface="Times New Roman" pitchFamily="18" charset="0"/>
              </a:rPr>
              <a:t>l’ere</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simpri</a:t>
            </a:r>
            <a:r>
              <a:rPr lang="en-US" sz="1700" dirty="0">
                <a:latin typeface="Times New Roman" pitchFamily="18" charset="0"/>
                <a:cs typeface="Times New Roman" pitchFamily="18" charset="0"/>
              </a:rPr>
              <a:t> par </a:t>
            </a:r>
            <a:r>
              <a:rPr lang="en-US" sz="1700" dirty="0" err="1">
                <a:latin typeface="Times New Roman" pitchFamily="18" charset="0"/>
                <a:cs typeface="Times New Roman" pitchFamily="18" charset="0"/>
              </a:rPr>
              <a:t>lavôr</a:t>
            </a:r>
            <a:r>
              <a:rPr lang="en-US" sz="1700" dirty="0">
                <a:latin typeface="Times New Roman" pitchFamily="18" charset="0"/>
                <a:cs typeface="Times New Roman" pitchFamily="18" charset="0"/>
              </a:rPr>
              <a:t> di </a:t>
            </a:r>
            <a:r>
              <a:rPr lang="en-US" sz="1700" i="1" dirty="0">
                <a:latin typeface="Times New Roman" pitchFamily="18" charset="0"/>
                <a:cs typeface="Times New Roman" pitchFamily="18" charset="0"/>
              </a:rPr>
              <a:t>mina </a:t>
            </a:r>
            <a:r>
              <a:rPr lang="en-US" sz="1700" dirty="0">
                <a:latin typeface="Times New Roman" pitchFamily="18" charset="0"/>
                <a:cs typeface="Times New Roman" pitchFamily="18" charset="0"/>
              </a:rPr>
              <a:t>&lt;pl&gt; o </a:t>
            </a:r>
            <a:r>
              <a:rPr lang="en-US" sz="1700" dirty="0" err="1">
                <a:latin typeface="Times New Roman" pitchFamily="18" charset="0"/>
                <a:cs typeface="Times New Roman" pitchFamily="18" charset="0"/>
              </a:rPr>
              <a:t>sennò</a:t>
            </a:r>
            <a:r>
              <a:rPr lang="en-US" sz="1700" dirty="0">
                <a:latin typeface="Times New Roman" pitchFamily="18" charset="0"/>
                <a:cs typeface="Times New Roman" pitchFamily="18" charset="0"/>
              </a:rPr>
              <a:t> la </a:t>
            </a:r>
            <a:r>
              <a:rPr lang="en-US" sz="1700" i="1" dirty="0" err="1">
                <a:latin typeface="Times New Roman" pitchFamily="18" charset="0"/>
                <a:cs typeface="Times New Roman" pitchFamily="18" charset="0"/>
              </a:rPr>
              <a:t>carriera</a:t>
            </a:r>
            <a:endParaRPr lang="en-US" sz="1700" i="1" dirty="0">
              <a:latin typeface="Times New Roman" pitchFamily="18" charset="0"/>
              <a:cs typeface="Times New Roman" pitchFamily="18" charset="0"/>
            </a:endParaRPr>
          </a:p>
          <a:p>
            <a:pPr marL="365125" indent="0">
              <a:lnSpc>
                <a:spcPct val="100000"/>
              </a:lnSpc>
              <a:buFont typeface="Arial" charset="0"/>
              <a:buNone/>
              <a:defRPr/>
            </a:pPr>
            <a:r>
              <a:rPr lang="en-US" sz="1300" dirty="0">
                <a:latin typeface="Times New Roman" pitchFamily="18" charset="0"/>
                <a:cs typeface="Times New Roman" pitchFamily="18" charset="0"/>
              </a:rPr>
              <a:t>(and then started to come polish and Spanish people here you can find all kinds of origins but they all came for working in mines or in quarries)</a:t>
            </a:r>
          </a:p>
          <a:p>
            <a:pPr marL="0" indent="0">
              <a:lnSpc>
                <a:spcPct val="100000"/>
              </a:lnSpc>
              <a:buFont typeface="Arial" charset="0"/>
              <a:buNone/>
              <a:defRPr/>
            </a:pPr>
            <a:r>
              <a:rPr lang="en-US" sz="1700" dirty="0">
                <a:latin typeface="Times New Roman" pitchFamily="18" charset="0"/>
                <a:cs typeface="Times New Roman" pitchFamily="18" charset="0"/>
              </a:rPr>
              <a:t>[2] I sin </a:t>
            </a:r>
            <a:r>
              <a:rPr lang="en-US" sz="1700" dirty="0" err="1">
                <a:latin typeface="Times New Roman" pitchFamily="18" charset="0"/>
                <a:cs typeface="Times New Roman" pitchFamily="18" charset="0"/>
              </a:rPr>
              <a:t>stâs</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dapardut</a:t>
            </a:r>
            <a:r>
              <a:rPr lang="en-US" sz="1700" dirty="0">
                <a:latin typeface="Times New Roman" pitchFamily="18" charset="0"/>
                <a:cs typeface="Times New Roman" pitchFamily="18" charset="0"/>
              </a:rPr>
              <a:t> &lt;pb&gt; </a:t>
            </a:r>
            <a:r>
              <a:rPr lang="en-US" sz="1700" dirty="0" err="1">
                <a:latin typeface="Times New Roman" pitchFamily="18" charset="0"/>
                <a:cs typeface="Times New Roman" pitchFamily="18" charset="0"/>
              </a:rPr>
              <a:t>masim</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ades</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cal</a:t>
            </a:r>
            <a:r>
              <a:rPr lang="en-US" sz="1700" dirty="0">
                <a:latin typeface="Times New Roman" pitchFamily="18" charset="0"/>
                <a:cs typeface="Times New Roman" pitchFamily="18" charset="0"/>
              </a:rPr>
              <a:t> è il &lt;pl&gt; </a:t>
            </a:r>
            <a:r>
              <a:rPr lang="en-US" sz="1700" i="1" dirty="0" err="1">
                <a:latin typeface="Times New Roman" pitchFamily="18" charset="0"/>
                <a:cs typeface="Times New Roman" pitchFamily="18" charset="0"/>
              </a:rPr>
              <a:t>mercato</a:t>
            </a: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di </a:t>
            </a:r>
            <a:r>
              <a:rPr lang="en-US" sz="1700" dirty="0" err="1">
                <a:latin typeface="Times New Roman" pitchFamily="18" charset="0"/>
                <a:cs typeface="Times New Roman" pitchFamily="18" charset="0"/>
              </a:rPr>
              <a:t>di</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nadâl</a:t>
            </a:r>
            <a:r>
              <a:rPr lang="en-US" sz="2000" dirty="0">
                <a:latin typeface="Times New Roman" pitchFamily="18" charset="0"/>
                <a:cs typeface="Times New Roman" pitchFamily="18" charset="0"/>
              </a:rPr>
              <a:t> </a:t>
            </a:r>
          </a:p>
          <a:p>
            <a:pPr marL="365125" indent="0">
              <a:lnSpc>
                <a:spcPct val="100000"/>
              </a:lnSpc>
              <a:buFont typeface="Arial" charset="0"/>
              <a:buNone/>
              <a:defRPr/>
            </a:pPr>
            <a:r>
              <a:rPr lang="en-US" sz="1300" dirty="0">
                <a:latin typeface="Times New Roman" pitchFamily="18" charset="0"/>
                <a:cs typeface="Times New Roman" pitchFamily="18" charset="0"/>
              </a:rPr>
              <a:t>(we went everywhere especially now for Christmas markets)</a:t>
            </a:r>
          </a:p>
          <a:p>
            <a:pPr>
              <a:defRPr/>
            </a:pPr>
            <a:endParaRPr lang="en-US" sz="3200" dirty="0">
              <a:latin typeface="Times New Roman" pitchFamily="18" charset="0"/>
              <a:cs typeface="Times New Roman" pitchFamily="18" charset="0"/>
            </a:endParaRPr>
          </a:p>
        </p:txBody>
      </p:sp>
      <p:sp>
        <p:nvSpPr>
          <p:cNvPr id="22531" name="Segnaposto testo 3"/>
          <p:cNvSpPr>
            <a:spLocks noGrp="1"/>
          </p:cNvSpPr>
          <p:nvPr>
            <p:ph type="body" sz="half" idx="4294967295"/>
          </p:nvPr>
        </p:nvSpPr>
        <p:spPr>
          <a:xfrm>
            <a:off x="280988" y="904875"/>
            <a:ext cx="3932237" cy="1022350"/>
          </a:xfrm>
          <a:ln>
            <a:solidFill>
              <a:schemeClr val="bg1"/>
            </a:solidFill>
          </a:ln>
        </p:spPr>
        <p:txBody>
          <a:bodyPr/>
          <a:lstStyle/>
          <a:p>
            <a:pPr marL="0" indent="0" algn="just">
              <a:lnSpc>
                <a:spcPct val="120000"/>
              </a:lnSpc>
              <a:buFont typeface="Arial" charset="0"/>
              <a:buNone/>
            </a:pPr>
            <a:r>
              <a:rPr lang="it-IT" sz="1600" b="1">
                <a:latin typeface="Times New Roman" pitchFamily="18" charset="0"/>
                <a:cs typeface="Times New Roman" pitchFamily="18" charset="0"/>
              </a:rPr>
              <a:t>SB</a:t>
            </a:r>
            <a:r>
              <a:rPr lang="it-IT" sz="1600">
                <a:latin typeface="Times New Roman" pitchFamily="18" charset="0"/>
                <a:cs typeface="Times New Roman" pitchFamily="18" charset="0"/>
              </a:rPr>
              <a:t> → 78; native speaker: Friulian/Italian; education: Italy, Belgium; retired lathe machine worker; 65</a:t>
            </a:r>
            <a:r>
              <a:rPr lang="en-US" sz="1600" baseline="30000">
                <a:latin typeface="Times New Roman" pitchFamily="18" charset="0"/>
                <a:cs typeface="Times New Roman" pitchFamily="18" charset="0"/>
              </a:rPr>
              <a:t>th</a:t>
            </a:r>
            <a:r>
              <a:rPr lang="it-IT" sz="1600">
                <a:latin typeface="Times New Roman" pitchFamily="18" charset="0"/>
                <a:cs typeface="Times New Roman" pitchFamily="18" charset="0"/>
              </a:rPr>
              <a:t> year in Liège</a:t>
            </a:r>
          </a:p>
        </p:txBody>
      </p:sp>
      <p:sp>
        <p:nvSpPr>
          <p:cNvPr id="22532" name="Segnaposto testo 3"/>
          <p:cNvSpPr txBox="1">
            <a:spLocks/>
          </p:cNvSpPr>
          <p:nvPr/>
        </p:nvSpPr>
        <p:spPr bwMode="auto">
          <a:xfrm>
            <a:off x="280988" y="3429000"/>
            <a:ext cx="3932237" cy="1022350"/>
          </a:xfrm>
          <a:prstGeom prst="rect">
            <a:avLst/>
          </a:prstGeom>
          <a:noFill/>
          <a:ln w="9525">
            <a:solidFill>
              <a:schemeClr val="bg1"/>
            </a:solidFill>
            <a:miter lim="800000"/>
            <a:headEnd/>
            <a:tailEnd/>
          </a:ln>
        </p:spPr>
        <p:txBody>
          <a:bodyPr/>
          <a:lstStyle/>
          <a:p>
            <a:pPr algn="just">
              <a:spcBef>
                <a:spcPts val="1000"/>
              </a:spcBef>
              <a:buFont typeface="Arial" charset="0"/>
              <a:buNone/>
            </a:pPr>
            <a:r>
              <a:rPr lang="it-IT" sz="1600" b="1">
                <a:latin typeface="Times New Roman" pitchFamily="18" charset="0"/>
                <a:cs typeface="Times New Roman" pitchFamily="18" charset="0"/>
              </a:rPr>
              <a:t>BB</a:t>
            </a:r>
            <a:r>
              <a:rPr lang="it-IT" sz="1600">
                <a:latin typeface="Times New Roman" pitchFamily="18" charset="0"/>
                <a:cs typeface="Times New Roman" pitchFamily="18" charset="0"/>
              </a:rPr>
              <a:t> → 47; native speaker: French/Friulian; education: Belgium; accountant; born in Liège </a:t>
            </a:r>
            <a:endParaRPr lang="en-GB" sz="1600">
              <a:latin typeface="Times New Roman" pitchFamily="18" charset="0"/>
              <a:cs typeface="Times New Roman" pitchFamily="18" charset="0"/>
            </a:endParaRPr>
          </a:p>
        </p:txBody>
      </p:sp>
      <p:sp>
        <p:nvSpPr>
          <p:cNvPr id="6" name="Segnaposto contenuto 2"/>
          <p:cNvSpPr txBox="1">
            <a:spLocks/>
          </p:cNvSpPr>
          <p:nvPr/>
        </p:nvSpPr>
        <p:spPr>
          <a:xfrm>
            <a:off x="4367213" y="3429000"/>
            <a:ext cx="7715250" cy="2409825"/>
          </a:xfrm>
          <a:prstGeom prst="rect">
            <a:avLst/>
          </a:prstGeom>
          <a:ln>
            <a:solidFill>
              <a:schemeClr val="bg1"/>
            </a:solid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66700" indent="-266700" fontAlgn="auto">
              <a:lnSpc>
                <a:spcPct val="110000"/>
              </a:lnSpc>
              <a:spcAft>
                <a:spcPts val="0"/>
              </a:spcAft>
              <a:buFont typeface="Arial" panose="020B0604020202020204" pitchFamily="34" charset="0"/>
              <a:buNone/>
              <a:defRPr/>
            </a:pPr>
            <a:r>
              <a:rPr lang="en-US" sz="1800" dirty="0">
                <a:latin typeface="Times New Roman" panose="02020603050405020304" pitchFamily="18" charset="0"/>
                <a:cs typeface="Times New Roman" panose="02020603050405020304" pitchFamily="18" charset="0"/>
              </a:rPr>
              <a:t>[3] I </a:t>
            </a:r>
            <a:r>
              <a:rPr lang="en-US" sz="1800" dirty="0" err="1">
                <a:latin typeface="Times New Roman" panose="02020603050405020304" pitchFamily="18" charset="0"/>
                <a:cs typeface="Times New Roman" panose="02020603050405020304" pitchFamily="18" charset="0"/>
              </a:rPr>
              <a: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lavorât</a:t>
            </a:r>
            <a:r>
              <a:rPr lang="en-US" sz="1800" dirty="0">
                <a:latin typeface="Times New Roman" panose="02020603050405020304" pitchFamily="18" charset="0"/>
                <a:cs typeface="Times New Roman" panose="02020603050405020304" pitchFamily="18" charset="0"/>
              </a:rPr>
              <a:t> par una dita par </a:t>
            </a:r>
            <a:r>
              <a:rPr lang="en-US" sz="1800" dirty="0" err="1">
                <a:latin typeface="Times New Roman" panose="02020603050405020304" pitchFamily="18" charset="0"/>
                <a:cs typeface="Times New Roman" panose="02020603050405020304" pitchFamily="18" charset="0"/>
              </a:rPr>
              <a:t>vincj</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aign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ehm</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fai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ehm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môt</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si</a:t>
            </a:r>
            <a:r>
              <a:rPr lang="en-US" sz="1800" dirty="0">
                <a:latin typeface="Times New Roman" panose="02020603050405020304" pitchFamily="18" charset="0"/>
                <a:cs typeface="Times New Roman" panose="02020603050405020304" pitchFamily="18" charset="0"/>
              </a:rPr>
              <a:t> dis? </a:t>
            </a:r>
            <a:r>
              <a:rPr lang="en-US" sz="1800" dirty="0" err="1">
                <a:latin typeface="Times New Roman" panose="02020603050405020304" pitchFamily="18" charset="0"/>
                <a:cs typeface="Times New Roman" panose="02020603050405020304" pitchFamily="18" charset="0"/>
              </a:rPr>
              <a:t>ehm</a:t>
            </a:r>
            <a:r>
              <a:rPr lang="en-US" sz="1800" dirty="0">
                <a:latin typeface="Times New Roman" panose="02020603050405020304" pitchFamily="18" charset="0"/>
                <a:cs typeface="Times New Roman" panose="02020603050405020304" pitchFamily="18" charset="0"/>
              </a:rPr>
              <a:t> il </a:t>
            </a:r>
            <a:r>
              <a:rPr lang="en-US" sz="1800" dirty="0" err="1">
                <a:latin typeface="Times New Roman" panose="02020603050405020304" pitchFamily="18" charset="0"/>
                <a:cs typeface="Times New Roman" panose="02020603050405020304" pitchFamily="18" charset="0"/>
              </a:rPr>
              <a:t>ehm</a:t>
            </a:r>
            <a:r>
              <a:rPr lang="en-US" sz="1800" dirty="0">
                <a:latin typeface="Times New Roman" panose="02020603050405020304" pitchFamily="18" charset="0"/>
                <a:cs typeface="Times New Roman" panose="02020603050405020304" pitchFamily="18" charset="0"/>
              </a:rPr>
              <a:t> la </a:t>
            </a:r>
            <a:r>
              <a:rPr lang="en-US" sz="1800" dirty="0" err="1">
                <a:latin typeface="Times New Roman" panose="02020603050405020304" pitchFamily="18" charset="0"/>
                <a:cs typeface="Times New Roman" panose="02020603050405020304" pitchFamily="18" charset="0"/>
              </a:rPr>
              <a:t>publicitât</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nei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giornalini</a:t>
            </a:r>
            <a:r>
              <a:rPr lang="en-US" sz="1800" i="1" dirty="0">
                <a:latin typeface="Times New Roman" panose="02020603050405020304" pitchFamily="18" charset="0"/>
                <a:cs typeface="Times New Roman" panose="02020603050405020304" pitchFamily="18" charset="0"/>
              </a:rPr>
              <a:t> </a:t>
            </a:r>
          </a:p>
          <a:p>
            <a:pPr marL="179388" indent="0" fontAlgn="auto">
              <a:lnSpc>
                <a:spcPct val="110000"/>
              </a:lnSpc>
              <a:spcAft>
                <a:spcPts val="0"/>
              </a:spcAft>
              <a:buFont typeface="Arial" panose="020B0604020202020204" pitchFamily="34" charset="0"/>
              <a:buNone/>
              <a:defRPr/>
            </a:pPr>
            <a:r>
              <a:rPr lang="en-US" sz="19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(I worked 20 years for a company that makes what’s the word? The advertisement in the newspaper)</a:t>
            </a:r>
          </a:p>
          <a:p>
            <a:pPr marL="0" indent="0" fontAlgn="auto">
              <a:lnSpc>
                <a:spcPct val="110000"/>
              </a:lnSpc>
              <a:spcAft>
                <a:spcPts val="0"/>
              </a:spcAft>
              <a:buFont typeface="Arial" panose="020B0604020202020204" pitchFamily="34" charset="0"/>
              <a:buNone/>
              <a:defRPr/>
            </a:pPr>
            <a:endParaRPr lang="en-US" sz="700" dirty="0">
              <a:latin typeface="Times New Roman" panose="02020603050405020304" pitchFamily="18" charset="0"/>
              <a:cs typeface="Times New Roman" panose="02020603050405020304" pitchFamily="18" charset="0"/>
            </a:endParaRPr>
          </a:p>
          <a:p>
            <a:pPr marL="266700" indent="-266700" fontAlgn="auto">
              <a:lnSpc>
                <a:spcPct val="110000"/>
              </a:lnSpc>
              <a:spcAft>
                <a:spcPts val="0"/>
              </a:spcAft>
              <a:buFont typeface="Arial" panose="020B0604020202020204" pitchFamily="34" charset="0"/>
              <a:buNone/>
              <a:defRPr/>
            </a:pPr>
            <a:r>
              <a:rPr lang="en-US" sz="1800" dirty="0">
                <a:latin typeface="Times New Roman" panose="02020603050405020304" pitchFamily="18" charset="0"/>
                <a:cs typeface="Times New Roman" panose="02020603050405020304" pitchFamily="18" charset="0"/>
              </a:rPr>
              <a:t>[4] </a:t>
            </a:r>
            <a:r>
              <a:rPr lang="en-US" sz="1800" dirty="0" err="1">
                <a:latin typeface="Times New Roman" panose="02020603050405020304" pitchFamily="18" charset="0"/>
                <a:cs typeface="Times New Roman" panose="02020603050405020304" pitchFamily="18" charset="0"/>
              </a:rPr>
              <a:t>Alora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ehm</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si</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parla</a:t>
            </a:r>
            <a:r>
              <a:rPr lang="en-US" sz="1800" i="1" dirty="0">
                <a:latin typeface="Times New Roman" panose="02020603050405020304" pitchFamily="18" charset="0"/>
                <a:cs typeface="Times New Roman" panose="02020603050405020304" pitchFamily="18" charset="0"/>
              </a:rPr>
              <a:t> di una </a:t>
            </a:r>
            <a:r>
              <a:rPr lang="en-US" sz="1800" i="1" dirty="0" err="1">
                <a:latin typeface="Times New Roman" panose="02020603050405020304" pitchFamily="18" charset="0"/>
                <a:cs typeface="Times New Roman" panose="02020603050405020304" pitchFamily="18" charset="0"/>
              </a:rPr>
              <a:t>ricetta</a:t>
            </a:r>
            <a:r>
              <a:rPr lang="en-US" sz="1800" i="1" dirty="0">
                <a:latin typeface="Times New Roman" panose="02020603050405020304" pitchFamily="18" charset="0"/>
                <a:cs typeface="Times New Roman" panose="02020603050405020304" pitchFamily="18" charset="0"/>
              </a:rPr>
              <a:t> o </a:t>
            </a:r>
            <a:r>
              <a:rPr lang="en-US" sz="1800" i="1" dirty="0" err="1">
                <a:latin typeface="Times New Roman" panose="02020603050405020304" pitchFamily="18" charset="0"/>
                <a:cs typeface="Times New Roman" panose="02020603050405020304" pitchFamily="18" charset="0"/>
              </a:rPr>
              <a:t>l’altra</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come in </a:t>
            </a:r>
            <a:r>
              <a:rPr lang="en-US" sz="1800" dirty="0" err="1">
                <a:latin typeface="Times New Roman" panose="02020603050405020304" pitchFamily="18" charset="0"/>
                <a:cs typeface="Times New Roman" panose="02020603050405020304" pitchFamily="18" charset="0"/>
              </a:rPr>
              <a:t>Belg</a:t>
            </a:r>
            <a:r>
              <a:rPr lang="en-US" sz="1800" dirty="0">
                <a:latin typeface="Times New Roman" panose="02020603050405020304" pitchFamily="18" charset="0"/>
                <a:cs typeface="Times New Roman" panose="02020603050405020304" pitchFamily="18" charset="0"/>
              </a:rPr>
              <a:t>\ come </a:t>
            </a:r>
            <a:r>
              <a:rPr lang="en-US" sz="1800" i="1" dirty="0">
                <a:latin typeface="Times New Roman" panose="02020603050405020304" pitchFamily="18" charset="0"/>
                <a:cs typeface="Times New Roman" panose="02020603050405020304" pitchFamily="18" charset="0"/>
              </a:rPr>
              <a:t>in Italia </a:t>
            </a:r>
            <a:r>
              <a:rPr lang="en-US" sz="1800" dirty="0">
                <a:latin typeface="Times New Roman" panose="02020603050405020304" pitchFamily="18" charset="0"/>
                <a:cs typeface="Times New Roman" panose="02020603050405020304" pitchFamily="18" charset="0"/>
              </a:rPr>
              <a:t>&lt;</a:t>
            </a:r>
            <a:r>
              <a:rPr lang="en-US" sz="1800" dirty="0" err="1">
                <a:latin typeface="Times New Roman" panose="02020603050405020304" pitchFamily="18" charset="0"/>
                <a:cs typeface="Times New Roman" panose="02020603050405020304" pitchFamily="18" charset="0"/>
              </a:rPr>
              <a:t>inspirazione</a:t>
            </a:r>
            <a:r>
              <a:rPr lang="en-US" sz="1800" dirty="0">
                <a:latin typeface="Times New Roman" panose="02020603050405020304" pitchFamily="18" charset="0"/>
                <a:cs typeface="Times New Roman" panose="02020603050405020304" pitchFamily="18" charset="0"/>
              </a:rPr>
              <a:t>&gt; </a:t>
            </a:r>
            <a:r>
              <a:rPr lang="en-US" sz="1800" dirty="0" err="1">
                <a:latin typeface="Times New Roman" panose="02020603050405020304" pitchFamily="18" charset="0"/>
                <a:cs typeface="Times New Roman" panose="02020603050405020304" pitchFamily="18" charset="0"/>
              </a:rPr>
              <a:t>alora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uchì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vares</a:t>
            </a:r>
            <a:r>
              <a:rPr lang="en-US" sz="1800" dirty="0">
                <a:latin typeface="Times New Roman" panose="02020603050405020304" pitchFamily="18" charset="0"/>
                <a:cs typeface="Times New Roman" panose="02020603050405020304" pitchFamily="18" charset="0"/>
              </a:rPr>
              <a:t> da </a:t>
            </a:r>
            <a:r>
              <a:rPr lang="en-US" sz="1800" dirty="0" err="1">
                <a:latin typeface="Times New Roman" panose="02020603050405020304" pitchFamily="18" charset="0"/>
                <a:cs typeface="Times New Roman" panose="02020603050405020304" pitchFamily="18" charset="0"/>
              </a:rPr>
              <a:t>sentimi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pui</a:t>
            </a:r>
            <a:r>
              <a:rPr lang="en-US" sz="1800" dirty="0">
                <a:latin typeface="Times New Roman" panose="02020603050405020304" pitchFamily="18" charset="0"/>
                <a:cs typeface="Times New Roman" panose="02020603050405020304" pitchFamily="18" charset="0"/>
              </a:rPr>
              <a:t> belga ma &lt;pb&gt; </a:t>
            </a:r>
            <a:r>
              <a:rPr lang="en-US" sz="1800" i="1" dirty="0">
                <a:latin typeface="Times New Roman" panose="02020603050405020304" pitchFamily="18" charset="0"/>
                <a:cs typeface="Times New Roman" panose="02020603050405020304" pitchFamily="18" charset="0"/>
              </a:rPr>
              <a:t>il </a:t>
            </a:r>
            <a:r>
              <a:rPr lang="en-US" sz="1800" i="1" dirty="0" err="1">
                <a:latin typeface="Times New Roman" panose="02020603050405020304" pitchFamily="18" charset="0"/>
                <a:cs typeface="Times New Roman" panose="02020603050405020304" pitchFamily="18" charset="0"/>
              </a:rPr>
              <a:t>fatto</a:t>
            </a:r>
            <a:r>
              <a:rPr lang="en-US" sz="1800" i="1" dirty="0">
                <a:latin typeface="Times New Roman" panose="02020603050405020304" pitchFamily="18" charset="0"/>
                <a:cs typeface="Times New Roman" panose="02020603050405020304" pitchFamily="18" charset="0"/>
              </a:rPr>
              <a:t> è </a:t>
            </a:r>
            <a:r>
              <a:rPr lang="en-US" sz="1800" i="1" dirty="0" err="1">
                <a:latin typeface="Times New Roman" panose="02020603050405020304" pitchFamily="18" charset="0"/>
                <a:cs typeface="Times New Roman" panose="02020603050405020304" pitchFamily="18" charset="0"/>
              </a:rPr>
              <a:t>che</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&lt;pb&gt; visto </a:t>
            </a:r>
            <a:r>
              <a:rPr lang="en-US" sz="1800" dirty="0" err="1">
                <a:latin typeface="Times New Roman" panose="02020603050405020304" pitchFamily="18" charset="0"/>
                <a:cs typeface="Times New Roman" panose="02020603050405020304" pitchFamily="18" charset="0"/>
              </a:rPr>
              <a:t>che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parli</a:t>
            </a:r>
            <a:r>
              <a:rPr lang="en-US" sz="1800" dirty="0">
                <a:latin typeface="Times New Roman" panose="02020603050405020304" pitchFamily="18" charset="0"/>
                <a:cs typeface="Times New Roman" panose="02020603050405020304" pitchFamily="18" charset="0"/>
              </a:rPr>
              <a:t> di […]</a:t>
            </a:r>
          </a:p>
          <a:p>
            <a:pPr marL="269875" indent="0" fontAlgn="auto">
              <a:lnSpc>
                <a:spcPct val="110000"/>
              </a:lnSpc>
              <a:spcAft>
                <a:spcPts val="0"/>
              </a:spcAft>
              <a:buFont typeface="Arial" panose="020B0604020202020204" pitchFamily="34" charset="0"/>
              <a:buNone/>
              <a:defRPr/>
            </a:pPr>
            <a:r>
              <a:rPr lang="en-US" sz="1500" dirty="0">
                <a:latin typeface="Times New Roman" panose="02020603050405020304" pitchFamily="18" charset="0"/>
                <a:cs typeface="Times New Roman" panose="02020603050405020304" pitchFamily="18" charset="0"/>
              </a:rPr>
              <a:t>(so we speak of one recipe or another one like in </a:t>
            </a:r>
            <a:r>
              <a:rPr lang="en-US" sz="1500" dirty="0" err="1">
                <a:latin typeface="Times New Roman" panose="02020603050405020304" pitchFamily="18" charset="0"/>
                <a:cs typeface="Times New Roman" panose="02020603050405020304" pitchFamily="18" charset="0"/>
              </a:rPr>
              <a:t>Belg</a:t>
            </a:r>
            <a:r>
              <a:rPr lang="en-US" sz="1500" dirty="0">
                <a:latin typeface="Times New Roman" panose="02020603050405020304" pitchFamily="18" charset="0"/>
                <a:cs typeface="Times New Roman" panose="02020603050405020304" pitchFamily="18" charset="0"/>
              </a:rPr>
              <a:t>\ like in Italy so here I should feel more Belgian but   the point is that since I speak of […]</a:t>
            </a:r>
          </a:p>
          <a:p>
            <a:pPr fontAlgn="auto">
              <a:spcAft>
                <a:spcPts val="0"/>
              </a:spcAft>
              <a:defRPr/>
            </a:pPr>
            <a:endParaRPr lang="en-US" dirty="0">
              <a:latin typeface="Times New Roman" panose="02020603050405020304" pitchFamily="18" charset="0"/>
              <a:cs typeface="Times New Roman" panose="02020603050405020304" pitchFamily="18" charset="0"/>
            </a:endParaRPr>
          </a:p>
        </p:txBody>
      </p:sp>
      <p:sp>
        <p:nvSpPr>
          <p:cNvPr id="22534"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sp>
        <p:nvSpPr>
          <p:cNvPr id="22535" name="CasellaDiTesto 8"/>
          <p:cNvSpPr txBox="1">
            <a:spLocks noChangeArrowheads="1"/>
          </p:cNvSpPr>
          <p:nvPr/>
        </p:nvSpPr>
        <p:spPr bwMode="auto">
          <a:xfrm>
            <a:off x="987425" y="4451350"/>
            <a:ext cx="3225800" cy="646113"/>
          </a:xfrm>
          <a:prstGeom prst="rect">
            <a:avLst/>
          </a:prstGeom>
          <a:noFill/>
          <a:ln w="9525">
            <a:noFill/>
            <a:miter lim="800000"/>
            <a:headEnd/>
            <a:tailEnd/>
          </a:ln>
        </p:spPr>
        <p:txBody>
          <a:bodyPr>
            <a:spAutoFit/>
          </a:bodyPr>
          <a:lstStyle/>
          <a:p>
            <a:r>
              <a:rPr lang="it-IT">
                <a:latin typeface="Times New Roman" pitchFamily="18" charset="0"/>
                <a:cs typeface="Times New Roman" pitchFamily="18" charset="0"/>
              </a:rPr>
              <a:t>[3] Lexical gap;</a:t>
            </a:r>
          </a:p>
          <a:p>
            <a:r>
              <a:rPr lang="it-IT">
                <a:latin typeface="Times New Roman" pitchFamily="18" charset="0"/>
                <a:cs typeface="Times New Roman" pitchFamily="18" charset="0"/>
              </a:rPr>
              <a:t>[4] Tag, lexical gap</a:t>
            </a:r>
            <a:endParaRPr lang="en-GB"/>
          </a:p>
        </p:txBody>
      </p:sp>
      <p:cxnSp>
        <p:nvCxnSpPr>
          <p:cNvPr id="8" name="Connettore 2 7"/>
          <p:cNvCxnSpPr>
            <a:cxnSpLocks/>
          </p:cNvCxnSpPr>
          <p:nvPr/>
        </p:nvCxnSpPr>
        <p:spPr>
          <a:xfrm>
            <a:off x="2068513" y="1927225"/>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37" name="CasellaDiTesto 13"/>
          <p:cNvSpPr txBox="1">
            <a:spLocks noChangeArrowheads="1"/>
          </p:cNvSpPr>
          <p:nvPr/>
        </p:nvSpPr>
        <p:spPr bwMode="auto">
          <a:xfrm>
            <a:off x="831850" y="2266950"/>
            <a:ext cx="2828925" cy="831850"/>
          </a:xfrm>
          <a:prstGeom prst="rect">
            <a:avLst/>
          </a:prstGeom>
          <a:noFill/>
          <a:ln w="9525">
            <a:noFill/>
            <a:miter lim="800000"/>
            <a:headEnd/>
            <a:tailEnd/>
          </a:ln>
        </p:spPr>
        <p:txBody>
          <a:bodyPr>
            <a:spAutoFit/>
          </a:bodyPr>
          <a:lstStyle/>
          <a:p>
            <a:r>
              <a:rPr lang="it-IT" sz="1600">
                <a:solidFill>
                  <a:srgbClr val="000000"/>
                </a:solidFill>
                <a:latin typeface="Times New Roman" pitchFamily="18" charset="0"/>
                <a:cs typeface="Times New Roman" pitchFamily="18" charset="0"/>
              </a:rPr>
              <a:t>[1] HLE: French + Friulian;</a:t>
            </a:r>
          </a:p>
          <a:p>
            <a:r>
              <a:rPr lang="it-IT" sz="1600">
                <a:solidFill>
                  <a:srgbClr val="000000"/>
                </a:solidFill>
                <a:latin typeface="Times New Roman" pitchFamily="18" charset="0"/>
                <a:cs typeface="Times New Roman" pitchFamily="18" charset="0"/>
              </a:rPr>
              <a:t>[2] Intrasentential CS</a:t>
            </a:r>
            <a:endParaRPr lang="en-GB" sz="1600">
              <a:solidFill>
                <a:srgbClr val="000000"/>
              </a:solidFill>
              <a:latin typeface="Times New Roman" pitchFamily="18" charset="0"/>
              <a:cs typeface="Times New Roman" pitchFamily="18" charset="0"/>
            </a:endParaRPr>
          </a:p>
          <a:p>
            <a:endParaRPr lang="en-GB" sz="1600"/>
          </a:p>
        </p:txBody>
      </p:sp>
      <p:cxnSp>
        <p:nvCxnSpPr>
          <p:cNvPr id="18" name="Connettore 2 17"/>
          <p:cNvCxnSpPr>
            <a:cxnSpLocks/>
          </p:cNvCxnSpPr>
          <p:nvPr/>
        </p:nvCxnSpPr>
        <p:spPr>
          <a:xfrm>
            <a:off x="2068513" y="4225925"/>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idx="4294967295"/>
          </p:nvPr>
        </p:nvSpPr>
        <p:spPr>
          <a:xfrm>
            <a:off x="434975" y="277813"/>
            <a:ext cx="3932238" cy="530225"/>
          </a:xfrm>
        </p:spPr>
        <p:txBody>
          <a:bodyPr anchor="b"/>
          <a:lstStyle/>
          <a:p>
            <a:r>
              <a:rPr lang="it-IT" sz="2900">
                <a:latin typeface="Times New Roman" pitchFamily="18" charset="0"/>
                <a:cs typeface="Times New Roman" pitchFamily="18" charset="0"/>
              </a:rPr>
              <a:t>Brussels</a:t>
            </a:r>
            <a:endParaRPr lang="en-GB" sz="2900">
              <a:latin typeface="Times New Roman" pitchFamily="18" charset="0"/>
              <a:cs typeface="Times New Roman" pitchFamily="18" charset="0"/>
            </a:endParaRPr>
          </a:p>
        </p:txBody>
      </p:sp>
      <p:sp>
        <p:nvSpPr>
          <p:cNvPr id="3" name="Segnaposto contenuto 2"/>
          <p:cNvSpPr>
            <a:spLocks noGrp="1"/>
          </p:cNvSpPr>
          <p:nvPr>
            <p:ph idx="4294967295"/>
          </p:nvPr>
        </p:nvSpPr>
        <p:spPr>
          <a:xfrm>
            <a:off x="4235450" y="447675"/>
            <a:ext cx="7715250" cy="3117850"/>
          </a:xfrm>
        </p:spPr>
        <p:txBody>
          <a:bodyPr>
            <a:noAutofit/>
          </a:bodyPr>
          <a:lstStyle/>
          <a:p>
            <a:pPr marL="0" indent="0" defTabSz="365125">
              <a:buFont typeface="Arial" charset="0"/>
              <a:buNone/>
              <a:defRPr/>
            </a:pPr>
            <a:r>
              <a:rPr lang="en-US" sz="1700" dirty="0">
                <a:latin typeface="Times New Roman" pitchFamily="18" charset="0"/>
                <a:cs typeface="Times New Roman" pitchFamily="18" charset="0"/>
              </a:rPr>
              <a:t>[5]  e </a:t>
            </a:r>
            <a:r>
              <a:rPr lang="en-US" sz="1700" dirty="0" err="1">
                <a:latin typeface="Times New Roman" pitchFamily="18" charset="0"/>
                <a:cs typeface="Times New Roman" pitchFamily="18" charset="0"/>
              </a:rPr>
              <a:t>lì</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i</a:t>
            </a:r>
            <a:r>
              <a:rPr lang="en-US" sz="1700" dirty="0">
                <a:latin typeface="Times New Roman" pitchFamily="18" charset="0"/>
                <a:cs typeface="Times New Roman" pitchFamily="18" charset="0"/>
              </a:rPr>
              <a:t> vin fat </a:t>
            </a:r>
            <a:r>
              <a:rPr lang="en-US" sz="1700" i="1" dirty="0">
                <a:latin typeface="Times New Roman" pitchFamily="18" charset="0"/>
                <a:cs typeface="Times New Roman" pitchFamily="18" charset="0"/>
              </a:rPr>
              <a:t>la casa </a:t>
            </a:r>
            <a:r>
              <a:rPr lang="en-US" sz="1700" i="1" dirty="0" err="1">
                <a:latin typeface="Times New Roman" pitchFamily="18" charset="0"/>
                <a:cs typeface="Times New Roman" pitchFamily="18" charset="0"/>
              </a:rPr>
              <a:t>europea</a:t>
            </a: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&lt;</a:t>
            </a:r>
            <a:r>
              <a:rPr lang="en-US" sz="1700" dirty="0" err="1">
                <a:latin typeface="Times New Roman" pitchFamily="18" charset="0"/>
                <a:cs typeface="Times New Roman" pitchFamily="18" charset="0"/>
              </a:rPr>
              <a:t>inspirazione</a:t>
            </a:r>
            <a:r>
              <a:rPr lang="en-US" sz="1700" dirty="0">
                <a:latin typeface="Times New Roman" pitchFamily="18" charset="0"/>
                <a:cs typeface="Times New Roman" pitchFamily="18" charset="0"/>
              </a:rPr>
              <a:t>&gt; ma B. a mi </a:t>
            </a:r>
            <a:r>
              <a:rPr lang="en-US" sz="1700" dirty="0" err="1">
                <a:latin typeface="Times New Roman" pitchFamily="18" charset="0"/>
                <a:cs typeface="Times New Roman" pitchFamily="18" charset="0"/>
              </a:rPr>
              <a:t>dîʃ</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chal</a:t>
            </a:r>
            <a:r>
              <a:rPr lang="en-US" sz="1700" dirty="0">
                <a:latin typeface="Times New Roman" pitchFamily="18" charset="0"/>
                <a:cs typeface="Times New Roman" pitchFamily="18" charset="0"/>
              </a:rPr>
              <a:t> ere </a:t>
            </a:r>
            <a:r>
              <a:rPr lang="en-US" sz="1700" dirty="0" err="1">
                <a:latin typeface="Times New Roman" pitchFamily="18" charset="0"/>
                <a:cs typeface="Times New Roman" pitchFamily="18" charset="0"/>
              </a:rPr>
              <a:t>cuintri</a:t>
            </a:r>
            <a:r>
              <a:rPr lang="en-US" sz="1700" dirty="0">
                <a:latin typeface="Times New Roman" pitchFamily="18" charset="0"/>
                <a:cs typeface="Times New Roman" pitchFamily="18" charset="0"/>
              </a:rPr>
              <a:t> &lt;pb&gt; a 	mi </a:t>
            </a:r>
            <a:r>
              <a:rPr lang="en-US" sz="1700" dirty="0" err="1">
                <a:latin typeface="Times New Roman" pitchFamily="18" charset="0"/>
                <a:cs typeface="Times New Roman" pitchFamily="18" charset="0"/>
              </a:rPr>
              <a:t>dîʃ</a:t>
            </a:r>
            <a:r>
              <a:rPr lang="en-US" sz="1700" dirty="0">
                <a:latin typeface="Times New Roman" pitchFamily="18" charset="0"/>
                <a:cs typeface="Times New Roman" pitchFamily="18" charset="0"/>
              </a:rPr>
              <a:t> </a:t>
            </a:r>
            <a:r>
              <a:rPr lang="en-US" sz="1700" i="1" dirty="0" err="1">
                <a:latin typeface="Times New Roman" pitchFamily="18" charset="0"/>
                <a:cs typeface="Times New Roman" pitchFamily="18" charset="0"/>
              </a:rPr>
              <a:t>sarà</a:t>
            </a:r>
            <a:r>
              <a:rPr lang="en-US" sz="1700" i="1" dirty="0">
                <a:latin typeface="Times New Roman" pitchFamily="18" charset="0"/>
                <a:cs typeface="Times New Roman" pitchFamily="18" charset="0"/>
              </a:rPr>
              <a:t> </a:t>
            </a:r>
            <a:r>
              <a:rPr lang="en-US" sz="1700" dirty="0">
                <a:latin typeface="Times New Roman" pitchFamily="18" charset="0"/>
                <a:cs typeface="Times New Roman" pitchFamily="18" charset="0"/>
              </a:rPr>
              <a:t>&lt;pb&gt; </a:t>
            </a:r>
            <a:r>
              <a:rPr lang="en-US" sz="1700" i="1" dirty="0">
                <a:latin typeface="Times New Roman" pitchFamily="18" charset="0"/>
                <a:cs typeface="Times New Roman" pitchFamily="18" charset="0"/>
              </a:rPr>
              <a:t>una </a:t>
            </a:r>
            <a:r>
              <a:rPr lang="en-US" sz="1700" i="1" dirty="0" err="1">
                <a:latin typeface="Times New Roman" pitchFamily="18" charset="0"/>
                <a:cs typeface="Times New Roman" pitchFamily="18" charset="0"/>
              </a:rPr>
              <a:t>cattedrale</a:t>
            </a:r>
            <a:r>
              <a:rPr lang="en-US" sz="1700" i="1" dirty="0">
                <a:latin typeface="Times New Roman" pitchFamily="18" charset="0"/>
                <a:cs typeface="Times New Roman" pitchFamily="18" charset="0"/>
              </a:rPr>
              <a:t> </a:t>
            </a:r>
            <a:r>
              <a:rPr lang="en-US" sz="1700" i="1" dirty="0" err="1">
                <a:latin typeface="Times New Roman" pitchFamily="18" charset="0"/>
                <a:cs typeface="Times New Roman" pitchFamily="18" charset="0"/>
              </a:rPr>
              <a:t>nel</a:t>
            </a:r>
            <a:r>
              <a:rPr lang="en-US" sz="1700" i="1" dirty="0">
                <a:latin typeface="Times New Roman" pitchFamily="18" charset="0"/>
                <a:cs typeface="Times New Roman" pitchFamily="18" charset="0"/>
              </a:rPr>
              <a:t> </a:t>
            </a:r>
            <a:r>
              <a:rPr lang="en-US" sz="1700" i="1" dirty="0" err="1">
                <a:latin typeface="Times New Roman" pitchFamily="18" charset="0"/>
                <a:cs typeface="Times New Roman" pitchFamily="18" charset="0"/>
              </a:rPr>
              <a:t>deserto</a:t>
            </a:r>
            <a:endParaRPr lang="en-US" sz="1700" i="1" dirty="0">
              <a:latin typeface="Times New Roman" pitchFamily="18" charset="0"/>
              <a:cs typeface="Times New Roman" pitchFamily="18" charset="0"/>
            </a:endParaRPr>
          </a:p>
          <a:p>
            <a:pPr marL="365125" indent="0">
              <a:buFont typeface="Arial" charset="0"/>
              <a:buNone/>
              <a:defRPr/>
            </a:pPr>
            <a:r>
              <a:rPr lang="en-US" sz="1300" dirty="0">
                <a:latin typeface="Times New Roman" pitchFamily="18" charset="0"/>
                <a:cs typeface="Times New Roman" pitchFamily="18" charset="0"/>
              </a:rPr>
              <a:t>(and there we built the European House, but B told me that he was against this idea he told me: it will be a Cathedral in the desert)</a:t>
            </a:r>
          </a:p>
          <a:p>
            <a:pPr>
              <a:buFont typeface="Arial" charset="0"/>
              <a:buNone/>
              <a:defRPr/>
            </a:pPr>
            <a:endParaRPr lang="en-US" sz="500" dirty="0">
              <a:latin typeface="Times New Roman" pitchFamily="18" charset="0"/>
              <a:cs typeface="Times New Roman" pitchFamily="18" charset="0"/>
            </a:endParaRPr>
          </a:p>
          <a:p>
            <a:pPr marL="0" indent="0" defTabSz="365125">
              <a:buFont typeface="Arial" charset="0"/>
              <a:buNone/>
              <a:defRPr/>
            </a:pPr>
            <a:r>
              <a:rPr lang="en-US" sz="1700" dirty="0">
                <a:solidFill>
                  <a:srgbClr val="000000"/>
                </a:solidFill>
                <a:latin typeface="Times New Roman" pitchFamily="18" charset="0"/>
              </a:rPr>
              <a:t>[6] dal </a:t>
            </a:r>
            <a:r>
              <a:rPr lang="en-US" sz="1700" dirty="0" err="1">
                <a:solidFill>
                  <a:srgbClr val="000000"/>
                </a:solidFill>
                <a:latin typeface="Times New Roman" pitchFamily="18" charset="0"/>
              </a:rPr>
              <a:t>trentecinc</a:t>
            </a:r>
            <a:r>
              <a:rPr lang="en-US" sz="1700" dirty="0">
                <a:solidFill>
                  <a:srgbClr val="000000"/>
                </a:solidFill>
                <a:latin typeface="Times New Roman" pitchFamily="18" charset="0"/>
              </a:rPr>
              <a:t> </a:t>
            </a:r>
            <a:r>
              <a:rPr lang="en-US" sz="1700" dirty="0" err="1">
                <a:solidFill>
                  <a:srgbClr val="000000"/>
                </a:solidFill>
                <a:latin typeface="Times New Roman" pitchFamily="18" charset="0"/>
              </a:rPr>
              <a:t>gno</a:t>
            </a:r>
            <a:r>
              <a:rPr lang="en-US" sz="1700" dirty="0">
                <a:solidFill>
                  <a:srgbClr val="000000"/>
                </a:solidFill>
                <a:latin typeface="Times New Roman" pitchFamily="18" charset="0"/>
              </a:rPr>
              <a:t> </a:t>
            </a:r>
            <a:r>
              <a:rPr lang="en-US" sz="1700" dirty="0" err="1">
                <a:solidFill>
                  <a:srgbClr val="000000"/>
                </a:solidFill>
                <a:latin typeface="Times New Roman" pitchFamily="18" charset="0"/>
              </a:rPr>
              <a:t>pari</a:t>
            </a:r>
            <a:r>
              <a:rPr lang="en-US" sz="1700" dirty="0">
                <a:solidFill>
                  <a:srgbClr val="000000"/>
                </a:solidFill>
                <a:latin typeface="Times New Roman" pitchFamily="18" charset="0"/>
              </a:rPr>
              <a:t> al è stat </a:t>
            </a:r>
            <a:r>
              <a:rPr lang="en-US" sz="1700" dirty="0" err="1">
                <a:solidFill>
                  <a:srgbClr val="000000"/>
                </a:solidFill>
                <a:latin typeface="Times New Roman" pitchFamily="18" charset="0"/>
              </a:rPr>
              <a:t>riclamât</a:t>
            </a:r>
            <a:r>
              <a:rPr lang="en-US" sz="1700" dirty="0">
                <a:solidFill>
                  <a:srgbClr val="000000"/>
                </a:solidFill>
                <a:latin typeface="Times New Roman" pitchFamily="18" charset="0"/>
              </a:rPr>
              <a:t> &lt;</a:t>
            </a:r>
            <a:r>
              <a:rPr lang="en-US" sz="1700" dirty="0" err="1">
                <a:solidFill>
                  <a:srgbClr val="000000"/>
                </a:solidFill>
                <a:latin typeface="Times New Roman" pitchFamily="18" charset="0"/>
              </a:rPr>
              <a:t>inspirazione</a:t>
            </a:r>
            <a:r>
              <a:rPr lang="en-US" sz="1700" dirty="0">
                <a:solidFill>
                  <a:srgbClr val="000000"/>
                </a:solidFill>
                <a:latin typeface="Times New Roman" pitchFamily="18" charset="0"/>
              </a:rPr>
              <a:t>&gt; </a:t>
            </a:r>
            <a:r>
              <a:rPr lang="en-US" sz="1700" dirty="0" err="1">
                <a:solidFill>
                  <a:srgbClr val="000000"/>
                </a:solidFill>
                <a:latin typeface="Times New Roman" pitchFamily="18" charset="0"/>
              </a:rPr>
              <a:t>militâr</a:t>
            </a:r>
            <a:r>
              <a:rPr lang="en-US" sz="1700" dirty="0">
                <a:solidFill>
                  <a:srgbClr val="000000"/>
                </a:solidFill>
                <a:latin typeface="Times New Roman" pitchFamily="18" charset="0"/>
              </a:rPr>
              <a:t> &lt;pl&gt; </a:t>
            </a:r>
            <a:r>
              <a:rPr lang="en-US" sz="1700" i="1" dirty="0">
                <a:solidFill>
                  <a:srgbClr val="000000"/>
                </a:solidFill>
                <a:latin typeface="Times New Roman" pitchFamily="18" charset="0"/>
              </a:rPr>
              <a:t>sotto il regime 	</a:t>
            </a:r>
            <a:r>
              <a:rPr lang="en-US" sz="1700" i="1" dirty="0" err="1">
                <a:solidFill>
                  <a:srgbClr val="000000"/>
                </a:solidFill>
                <a:latin typeface="Times New Roman" pitchFamily="18" charset="0"/>
              </a:rPr>
              <a:t>fasista</a:t>
            </a:r>
            <a:endParaRPr lang="en-US" sz="1700" i="1" dirty="0">
              <a:solidFill>
                <a:srgbClr val="000000"/>
              </a:solidFill>
              <a:latin typeface="Times New Roman" pitchFamily="18" charset="0"/>
              <a:cs typeface="Times New Roman" pitchFamily="18" charset="0"/>
            </a:endParaRPr>
          </a:p>
          <a:p>
            <a:pPr marL="365125" indent="0">
              <a:buFont typeface="Arial" charset="0"/>
              <a:buNone/>
              <a:defRPr/>
            </a:pPr>
            <a:r>
              <a:rPr lang="en-US" sz="1300" dirty="0">
                <a:solidFill>
                  <a:srgbClr val="000000"/>
                </a:solidFill>
                <a:latin typeface="Times New Roman" pitchFamily="18" charset="0"/>
                <a:cs typeface="Times New Roman" pitchFamily="18" charset="0"/>
              </a:rPr>
              <a:t>(in the year 1935 my father was called back to the army under the fascist regime)</a:t>
            </a:r>
          </a:p>
          <a:p>
            <a:pPr>
              <a:buFont typeface="Arial" charset="0"/>
              <a:buNone/>
              <a:defRPr/>
            </a:pPr>
            <a:endParaRPr lang="en-US" sz="500" dirty="0">
              <a:solidFill>
                <a:srgbClr val="000000"/>
              </a:solidFill>
              <a:latin typeface="Times New Roman" pitchFamily="18" charset="0"/>
              <a:cs typeface="Times New Roman" pitchFamily="18" charset="0"/>
            </a:endParaRPr>
          </a:p>
          <a:p>
            <a:pPr marL="0" indent="0">
              <a:buFont typeface="Arial" charset="0"/>
              <a:buNone/>
              <a:defRPr/>
            </a:pPr>
            <a:r>
              <a:rPr lang="en-US" sz="1700" dirty="0">
                <a:solidFill>
                  <a:srgbClr val="000000"/>
                </a:solidFill>
                <a:latin typeface="Times New Roman" pitchFamily="18" charset="0"/>
              </a:rPr>
              <a:t>[7] CECA a </a:t>
            </a:r>
            <a:r>
              <a:rPr lang="en-US" sz="1700" dirty="0" err="1">
                <a:solidFill>
                  <a:srgbClr val="000000"/>
                </a:solidFill>
                <a:latin typeface="Times New Roman" pitchFamily="18" charset="0"/>
              </a:rPr>
              <a:t>disevin</a:t>
            </a:r>
            <a:r>
              <a:rPr lang="en-US" sz="1700" dirty="0">
                <a:solidFill>
                  <a:srgbClr val="000000"/>
                </a:solidFill>
                <a:latin typeface="Times New Roman" pitchFamily="18" charset="0"/>
              </a:rPr>
              <a:t> in </a:t>
            </a:r>
            <a:r>
              <a:rPr lang="en-US" sz="1700" dirty="0" err="1">
                <a:solidFill>
                  <a:srgbClr val="000000"/>
                </a:solidFill>
                <a:latin typeface="Times New Roman" pitchFamily="18" charset="0"/>
              </a:rPr>
              <a:t>che</a:t>
            </a:r>
            <a:r>
              <a:rPr lang="en-US" sz="1700" dirty="0">
                <a:solidFill>
                  <a:srgbClr val="000000"/>
                </a:solidFill>
                <a:latin typeface="Times New Roman" pitchFamily="18" charset="0"/>
              </a:rPr>
              <a:t> volte </a:t>
            </a:r>
            <a:r>
              <a:rPr lang="en-US" sz="1700" dirty="0" err="1">
                <a:solidFill>
                  <a:srgbClr val="000000"/>
                </a:solidFill>
                <a:latin typeface="Times New Roman" pitchFamily="18" charset="0"/>
              </a:rPr>
              <a:t>comunitât</a:t>
            </a:r>
            <a:r>
              <a:rPr lang="en-US" sz="1700" dirty="0">
                <a:solidFill>
                  <a:srgbClr val="000000"/>
                </a:solidFill>
                <a:latin typeface="Times New Roman" pitchFamily="18" charset="0"/>
              </a:rPr>
              <a:t> </a:t>
            </a:r>
            <a:r>
              <a:rPr lang="en-US" sz="1700" dirty="0" err="1">
                <a:solidFill>
                  <a:srgbClr val="000000"/>
                </a:solidFill>
                <a:latin typeface="Times New Roman" pitchFamily="18" charset="0"/>
              </a:rPr>
              <a:t>europee</a:t>
            </a:r>
            <a:r>
              <a:rPr lang="en-US" sz="1700" dirty="0">
                <a:solidFill>
                  <a:srgbClr val="000000"/>
                </a:solidFill>
                <a:latin typeface="Times New Roman" pitchFamily="18" charset="0"/>
              </a:rPr>
              <a:t> </a:t>
            </a:r>
            <a:r>
              <a:rPr lang="en-US" sz="1700" i="1" dirty="0" err="1">
                <a:solidFill>
                  <a:srgbClr val="000000"/>
                </a:solidFill>
                <a:latin typeface="Times New Roman" pitchFamily="18" charset="0"/>
              </a:rPr>
              <a:t>carbone</a:t>
            </a:r>
            <a:r>
              <a:rPr lang="en-US" sz="1700" i="1" dirty="0">
                <a:solidFill>
                  <a:srgbClr val="000000"/>
                </a:solidFill>
                <a:latin typeface="Times New Roman" pitchFamily="18" charset="0"/>
              </a:rPr>
              <a:t> e </a:t>
            </a:r>
            <a:r>
              <a:rPr lang="en-US" sz="1700" i="1" dirty="0" err="1">
                <a:solidFill>
                  <a:srgbClr val="000000"/>
                </a:solidFill>
                <a:latin typeface="Times New Roman" pitchFamily="18" charset="0"/>
              </a:rPr>
              <a:t>acciaio</a:t>
            </a:r>
            <a:endParaRPr lang="en-US" sz="1700" i="1" dirty="0">
              <a:solidFill>
                <a:srgbClr val="000000"/>
              </a:solidFill>
              <a:latin typeface="Times New Roman" pitchFamily="18" charset="0"/>
              <a:cs typeface="Times New Roman" pitchFamily="18" charset="0"/>
            </a:endParaRPr>
          </a:p>
          <a:p>
            <a:pPr marL="365125" indent="0">
              <a:buFont typeface="Arial" charset="0"/>
              <a:buNone/>
              <a:defRPr/>
            </a:pPr>
            <a:r>
              <a:rPr lang="en-US" sz="1300" dirty="0">
                <a:solidFill>
                  <a:srgbClr val="000000"/>
                </a:solidFill>
                <a:latin typeface="Times New Roman" pitchFamily="18" charset="0"/>
                <a:cs typeface="Times New Roman" pitchFamily="18" charset="0"/>
              </a:rPr>
              <a:t>(they used to call it ECSC: </a:t>
            </a:r>
            <a:r>
              <a:rPr lang="en-US" sz="1300" dirty="0">
                <a:solidFill>
                  <a:srgbClr val="202122"/>
                </a:solidFill>
                <a:latin typeface="Times New Roman" pitchFamily="18" charset="0"/>
                <a:cs typeface="Times New Roman" pitchFamily="18" charset="0"/>
              </a:rPr>
              <a:t>European Coal and Steel Community)</a:t>
            </a:r>
            <a:endParaRPr lang="en-US" sz="1300" dirty="0">
              <a:latin typeface="Times New Roman" pitchFamily="18" charset="0"/>
              <a:cs typeface="Times New Roman" pitchFamily="18" charset="0"/>
            </a:endParaRPr>
          </a:p>
          <a:p>
            <a:pPr>
              <a:defRPr/>
            </a:pPr>
            <a:endParaRPr lang="en-US" sz="1700" dirty="0"/>
          </a:p>
        </p:txBody>
      </p:sp>
      <p:sp>
        <p:nvSpPr>
          <p:cNvPr id="23555" name="Segnaposto testo 3"/>
          <p:cNvSpPr>
            <a:spLocks noGrp="1"/>
          </p:cNvSpPr>
          <p:nvPr>
            <p:ph type="body" sz="half" idx="4294967295"/>
          </p:nvPr>
        </p:nvSpPr>
        <p:spPr>
          <a:xfrm>
            <a:off x="244475" y="1071563"/>
            <a:ext cx="3932238" cy="898525"/>
          </a:xfrm>
        </p:spPr>
        <p:txBody>
          <a:bodyPr/>
          <a:lstStyle/>
          <a:p>
            <a:pPr marL="0" indent="0" algn="just">
              <a:lnSpc>
                <a:spcPct val="100000"/>
              </a:lnSpc>
              <a:spcBef>
                <a:spcPct val="0"/>
              </a:spcBef>
              <a:buFont typeface="Arial" charset="0"/>
              <a:buNone/>
            </a:pPr>
            <a:r>
              <a:rPr lang="it-IT" sz="1600" b="1">
                <a:latin typeface="Times New Roman" pitchFamily="18" charset="0"/>
                <a:cs typeface="Times New Roman" pitchFamily="18" charset="0"/>
              </a:rPr>
              <a:t>GC</a:t>
            </a:r>
            <a:r>
              <a:rPr lang="it-IT" sz="1600">
                <a:latin typeface="Times New Roman" pitchFamily="18" charset="0"/>
                <a:cs typeface="Times New Roman" pitchFamily="18" charset="0"/>
              </a:rPr>
              <a:t> → 82;  native speaker: Friulian/Italian; education: Italy; retired EU official; 54</a:t>
            </a:r>
            <a:r>
              <a:rPr lang="en-US" sz="1600" baseline="30000">
                <a:latin typeface="Times New Roman" pitchFamily="18" charset="0"/>
                <a:cs typeface="Times New Roman" pitchFamily="18" charset="0"/>
              </a:rPr>
              <a:t>th</a:t>
            </a:r>
            <a:r>
              <a:rPr lang="it-IT" sz="1600">
                <a:latin typeface="Times New Roman" pitchFamily="18" charset="0"/>
                <a:cs typeface="Times New Roman" pitchFamily="18" charset="0"/>
              </a:rPr>
              <a:t> year in Brussels</a:t>
            </a:r>
          </a:p>
        </p:txBody>
      </p:sp>
      <p:sp>
        <p:nvSpPr>
          <p:cNvPr id="23556" name="Segnaposto testo 3"/>
          <p:cNvSpPr txBox="1">
            <a:spLocks/>
          </p:cNvSpPr>
          <p:nvPr/>
        </p:nvSpPr>
        <p:spPr bwMode="auto">
          <a:xfrm>
            <a:off x="244475" y="3849688"/>
            <a:ext cx="3932238" cy="925512"/>
          </a:xfrm>
          <a:prstGeom prst="rect">
            <a:avLst/>
          </a:prstGeom>
          <a:noFill/>
          <a:ln w="9525">
            <a:noFill/>
            <a:miter lim="800000"/>
            <a:headEnd/>
            <a:tailEnd/>
          </a:ln>
        </p:spPr>
        <p:txBody>
          <a:bodyPr/>
          <a:lstStyle/>
          <a:p>
            <a:pPr algn="just">
              <a:spcBef>
                <a:spcPts val="1000"/>
              </a:spcBef>
              <a:buFont typeface="Arial" charset="0"/>
              <a:buNone/>
            </a:pPr>
            <a:r>
              <a:rPr lang="it-IT" sz="1600" b="1">
                <a:latin typeface="Times New Roman" pitchFamily="18" charset="0"/>
                <a:cs typeface="Times New Roman" pitchFamily="18" charset="0"/>
              </a:rPr>
              <a:t>LC</a:t>
            </a:r>
            <a:r>
              <a:rPr lang="it-IT" sz="1600">
                <a:latin typeface="Times New Roman" pitchFamily="18" charset="0"/>
                <a:cs typeface="Times New Roman" pitchFamily="18" charset="0"/>
              </a:rPr>
              <a:t> → 46;  native speaker: French/Italian; education: Belgium; language teacher; born in Brussels</a:t>
            </a:r>
            <a:endParaRPr lang="en-GB" sz="1600">
              <a:latin typeface="Times New Roman" pitchFamily="18" charset="0"/>
              <a:cs typeface="Times New Roman" pitchFamily="18" charset="0"/>
            </a:endParaRPr>
          </a:p>
        </p:txBody>
      </p:sp>
      <p:sp>
        <p:nvSpPr>
          <p:cNvPr id="6" name="Segnaposto contenuto 2"/>
          <p:cNvSpPr txBox="1">
            <a:spLocks/>
          </p:cNvSpPr>
          <p:nvPr/>
        </p:nvSpPr>
        <p:spPr>
          <a:xfrm>
            <a:off x="4321175" y="3867150"/>
            <a:ext cx="7715250" cy="202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defTabSz="266700" fontAlgn="auto">
              <a:spcAft>
                <a:spcPts val="0"/>
              </a:spcAft>
              <a:buFont typeface="Arial" panose="020B0604020202020204" pitchFamily="34" charset="0"/>
              <a:buNone/>
              <a:defRPr/>
            </a:pPr>
            <a:r>
              <a:rPr lang="en-US" sz="1700" dirty="0">
                <a:solidFill>
                  <a:srgbClr val="000000"/>
                </a:solidFill>
                <a:latin typeface="Times New Roman" panose="02020603050405020304" pitchFamily="18" charset="0"/>
              </a:rPr>
              <a:t>[8] </a:t>
            </a:r>
            <a:r>
              <a:rPr lang="en-US" sz="1700" dirty="0" err="1">
                <a:solidFill>
                  <a:srgbClr val="000000"/>
                </a:solidFill>
                <a:latin typeface="Times New Roman" panose="02020603050405020304" pitchFamily="18" charset="0"/>
              </a:rPr>
              <a:t>parcè</a:t>
            </a:r>
            <a:r>
              <a:rPr lang="en-US" sz="1700" dirty="0">
                <a:solidFill>
                  <a:srgbClr val="000000"/>
                </a:solidFill>
                <a:latin typeface="Times New Roman" panose="02020603050405020304" pitchFamily="18" charset="0"/>
              </a:rPr>
              <a:t> </a:t>
            </a:r>
            <a:r>
              <a:rPr lang="en-US" sz="1700" dirty="0" err="1">
                <a:solidFill>
                  <a:srgbClr val="000000"/>
                </a:solidFill>
                <a:latin typeface="Times New Roman" panose="02020603050405020304" pitchFamily="18" charset="0"/>
              </a:rPr>
              <a:t>che</a:t>
            </a:r>
            <a:r>
              <a:rPr lang="en-US" sz="1700" dirty="0">
                <a:solidFill>
                  <a:srgbClr val="000000"/>
                </a:solidFill>
                <a:latin typeface="Times New Roman" panose="02020603050405020304" pitchFamily="18" charset="0"/>
              </a:rPr>
              <a:t> </a:t>
            </a:r>
            <a:r>
              <a:rPr lang="en-US" sz="1700" i="1" dirty="0" err="1">
                <a:solidFill>
                  <a:srgbClr val="000000"/>
                </a:solidFill>
                <a:latin typeface="Times New Roman" panose="02020603050405020304" pitchFamily="18" charset="0"/>
              </a:rPr>
              <a:t>malgra</a:t>
            </a:r>
            <a:r>
              <a:rPr lang="en-US" sz="1700" i="1" dirty="0">
                <a:solidFill>
                  <a:srgbClr val="000000"/>
                </a:solidFill>
                <a:latin typeface="Times New Roman" panose="02020603050405020304" pitchFamily="18" charset="0"/>
              </a:rPr>
              <a:t>&lt;aa&gt;do </a:t>
            </a:r>
            <a:r>
              <a:rPr lang="en-US" sz="1700" dirty="0">
                <a:solidFill>
                  <a:srgbClr val="000000"/>
                </a:solidFill>
                <a:latin typeface="Times New Roman" panose="02020603050405020304" pitchFamily="18" charset="0"/>
              </a:rPr>
              <a:t>&lt;pl&gt; *l </a:t>
            </a:r>
            <a:r>
              <a:rPr lang="en-US" sz="1700" i="1" dirty="0">
                <a:solidFill>
                  <a:srgbClr val="000000"/>
                </a:solidFill>
                <a:latin typeface="Times New Roman" panose="02020603050405020304" pitchFamily="18" charset="0"/>
              </a:rPr>
              <a:t>la </a:t>
            </a:r>
            <a:r>
              <a:rPr lang="en-US" sz="1700" i="1" dirty="0" err="1">
                <a:solidFill>
                  <a:srgbClr val="000000"/>
                </a:solidFill>
                <a:latin typeface="Times New Roman" panose="02020603050405020304" pitchFamily="18" charset="0"/>
              </a:rPr>
              <a:t>cittadinanza</a:t>
            </a:r>
            <a:r>
              <a:rPr lang="en-US" sz="1700" i="1" dirty="0">
                <a:solidFill>
                  <a:srgbClr val="000000"/>
                </a:solidFill>
                <a:latin typeface="Times New Roman" panose="02020603050405020304" pitchFamily="18" charset="0"/>
              </a:rPr>
              <a:t> </a:t>
            </a:r>
            <a:r>
              <a:rPr lang="en-US" sz="1700" i="1" dirty="0" err="1">
                <a:solidFill>
                  <a:srgbClr val="000000"/>
                </a:solidFill>
                <a:latin typeface="Times New Roman" panose="02020603050405020304" pitchFamily="18" charset="0"/>
              </a:rPr>
              <a:t>ufficiale</a:t>
            </a:r>
            <a:r>
              <a:rPr lang="en-US" sz="1700" i="1" dirty="0">
                <a:solidFill>
                  <a:srgbClr val="000000"/>
                </a:solidFill>
                <a:latin typeface="Times New Roman" panose="02020603050405020304" pitchFamily="18" charset="0"/>
              </a:rPr>
              <a:t> </a:t>
            </a:r>
            <a:r>
              <a:rPr lang="en-US" sz="1700" dirty="0">
                <a:solidFill>
                  <a:srgbClr val="000000"/>
                </a:solidFill>
                <a:latin typeface="Times New Roman" panose="02020603050405020304" pitchFamily="18" charset="0"/>
              </a:rPr>
              <a:t>&lt;pl&gt; come chi </a:t>
            </a:r>
            <a:r>
              <a:rPr lang="en-US" sz="1700" dirty="0" err="1">
                <a:solidFill>
                  <a:srgbClr val="000000"/>
                </a:solidFill>
                <a:latin typeface="Times New Roman" panose="02020603050405020304" pitchFamily="18" charset="0"/>
              </a:rPr>
              <a:t>disevi</a:t>
            </a:r>
            <a:r>
              <a:rPr lang="en-US" sz="1700" dirty="0">
                <a:solidFill>
                  <a:srgbClr val="000000"/>
                </a:solidFill>
                <a:latin typeface="Times New Roman" panose="02020603050405020304" pitchFamily="18" charset="0"/>
              </a:rPr>
              <a:t> 	&lt;pl&gt; prime &lt;pl&gt; &lt;</a:t>
            </a:r>
            <a:r>
              <a:rPr lang="en-US" sz="1700" dirty="0" err="1">
                <a:solidFill>
                  <a:srgbClr val="000000"/>
                </a:solidFill>
                <a:latin typeface="Times New Roman" panose="02020603050405020304" pitchFamily="18" charset="0"/>
              </a:rPr>
              <a:t>nn</a:t>
            </a:r>
            <a:r>
              <a:rPr lang="en-US" sz="1700" dirty="0">
                <a:solidFill>
                  <a:srgbClr val="000000"/>
                </a:solidFill>
                <a:latin typeface="Times New Roman" panose="02020603050405020304" pitchFamily="18" charset="0"/>
              </a:rPr>
              <a:t>&gt;</a:t>
            </a:r>
            <a:r>
              <a:rPr lang="en-US" sz="1700" dirty="0" err="1">
                <a:solidFill>
                  <a:srgbClr val="000000"/>
                </a:solidFill>
                <a:latin typeface="Times New Roman" panose="02020603050405020304" pitchFamily="18" charset="0"/>
              </a:rPr>
              <a:t>nel</a:t>
            </a:r>
            <a:r>
              <a:rPr lang="en-US" sz="1700" dirty="0">
                <a:solidFill>
                  <a:srgbClr val="000000"/>
                </a:solidFill>
                <a:latin typeface="Times New Roman" panose="02020603050405020304" pitchFamily="18" charset="0"/>
              </a:rPr>
              <a:t> </a:t>
            </a:r>
            <a:r>
              <a:rPr lang="en-US" sz="1700" dirty="0" err="1">
                <a:solidFill>
                  <a:srgbClr val="000000"/>
                </a:solidFill>
                <a:latin typeface="Times New Roman" panose="02020603050405020304" pitchFamily="18" charset="0"/>
              </a:rPr>
              <a:t>cûr</a:t>
            </a:r>
            <a:r>
              <a:rPr lang="en-US" sz="1700" dirty="0">
                <a:solidFill>
                  <a:srgbClr val="000000"/>
                </a:solidFill>
                <a:latin typeface="Times New Roman" panose="02020603050405020304" pitchFamily="18" charset="0"/>
              </a:rPr>
              <a:t> &lt;pl&gt; </a:t>
            </a:r>
            <a:r>
              <a:rPr lang="en-US" sz="1700" dirty="0" err="1">
                <a:solidFill>
                  <a:srgbClr val="000000"/>
                </a:solidFill>
                <a:latin typeface="Times New Roman" panose="02020603050405020304" pitchFamily="18" charset="0"/>
              </a:rPr>
              <a:t>i</a:t>
            </a:r>
            <a:r>
              <a:rPr lang="en-US" sz="1700" dirty="0">
                <a:solidFill>
                  <a:srgbClr val="000000"/>
                </a:solidFill>
                <a:latin typeface="Times New Roman" panose="02020603050405020304" pitchFamily="18" charset="0"/>
              </a:rPr>
              <a:t> </a:t>
            </a:r>
            <a:r>
              <a:rPr lang="en-US" sz="1700" dirty="0" err="1">
                <a:solidFill>
                  <a:srgbClr val="000000"/>
                </a:solidFill>
                <a:latin typeface="Times New Roman" panose="02020603050405020304" pitchFamily="18" charset="0"/>
              </a:rPr>
              <a:t>ài</a:t>
            </a:r>
            <a:r>
              <a:rPr lang="en-US" sz="1700" dirty="0">
                <a:solidFill>
                  <a:srgbClr val="000000"/>
                </a:solidFill>
                <a:latin typeface="Times New Roman" panose="02020603050405020304" pitchFamily="18" charset="0"/>
              </a:rPr>
              <a:t> </a:t>
            </a:r>
            <a:r>
              <a:rPr lang="en-US" sz="1700" dirty="0" err="1">
                <a:solidFill>
                  <a:srgbClr val="000000"/>
                </a:solidFill>
                <a:latin typeface="Times New Roman" panose="02020603050405020304" pitchFamily="18" charset="0"/>
              </a:rPr>
              <a:t>simpri</a:t>
            </a:r>
            <a:r>
              <a:rPr lang="en-US" sz="1700" dirty="0">
                <a:solidFill>
                  <a:srgbClr val="000000"/>
                </a:solidFill>
                <a:latin typeface="Times New Roman" panose="02020603050405020304" pitchFamily="18" charset="0"/>
              </a:rPr>
              <a:t> &lt;pl&gt; </a:t>
            </a:r>
            <a:r>
              <a:rPr lang="en-US" sz="1700" dirty="0" err="1">
                <a:solidFill>
                  <a:srgbClr val="000000"/>
                </a:solidFill>
                <a:latin typeface="Times New Roman" panose="02020603050405020304" pitchFamily="18" charset="0"/>
              </a:rPr>
              <a:t>cheste</a:t>
            </a:r>
            <a:r>
              <a:rPr lang="en-US" sz="1700" dirty="0">
                <a:solidFill>
                  <a:srgbClr val="000000"/>
                </a:solidFill>
                <a:latin typeface="Times New Roman" panose="02020603050405020304" pitchFamily="18" charset="0"/>
              </a:rPr>
              <a:t> &lt;pl&gt; </a:t>
            </a:r>
            <a:r>
              <a:rPr lang="en-US" sz="1700" i="1" dirty="0" err="1">
                <a:solidFill>
                  <a:srgbClr val="000000"/>
                </a:solidFill>
                <a:latin typeface="Times New Roman" panose="02020603050405020304" pitchFamily="18" charset="0"/>
              </a:rPr>
              <a:t>parte</a:t>
            </a:r>
            <a:r>
              <a:rPr lang="en-US" sz="1700" i="1" dirty="0">
                <a:solidFill>
                  <a:srgbClr val="000000"/>
                </a:solidFill>
                <a:latin typeface="Times New Roman" panose="02020603050405020304" pitchFamily="18" charset="0"/>
              </a:rPr>
              <a:t> </a:t>
            </a:r>
            <a:r>
              <a:rPr lang="en-US" sz="1700" dirty="0">
                <a:solidFill>
                  <a:srgbClr val="000000"/>
                </a:solidFill>
                <a:latin typeface="Times New Roman" panose="02020603050405020304" pitchFamily="18" charset="0"/>
              </a:rPr>
              <a:t>di </a:t>
            </a:r>
            <a:r>
              <a:rPr lang="en-US" sz="1700" dirty="0" err="1">
                <a:solidFill>
                  <a:srgbClr val="000000"/>
                </a:solidFill>
                <a:latin typeface="Times New Roman" panose="02020603050405020304" pitchFamily="18" charset="0"/>
              </a:rPr>
              <a:t>italianitât</a:t>
            </a:r>
            <a:endParaRPr lang="en-US" sz="1700" dirty="0">
              <a:solidFill>
                <a:srgbClr val="000000"/>
              </a:solidFill>
              <a:latin typeface="Times New Roman" panose="02020603050405020304" pitchFamily="18" charset="0"/>
            </a:endParaRPr>
          </a:p>
          <a:p>
            <a:pPr marL="266700" indent="0" fontAlgn="auto">
              <a:spcAft>
                <a:spcPts val="0"/>
              </a:spcAft>
              <a:buFont typeface="Arial" panose="020B0604020202020204" pitchFamily="34" charset="0"/>
              <a:buNone/>
              <a:defRPr/>
            </a:pPr>
            <a:r>
              <a:rPr lang="en-US" sz="1300" dirty="0">
                <a:solidFill>
                  <a:srgbClr val="000000"/>
                </a:solidFill>
                <a:latin typeface="Times New Roman" panose="02020603050405020304" pitchFamily="18" charset="0"/>
              </a:rPr>
              <a:t>(because despite the official citizenship as I was saying first of all within my heart I always have this part of </a:t>
            </a:r>
            <a:r>
              <a:rPr lang="en-US" sz="1300" dirty="0" err="1">
                <a:solidFill>
                  <a:srgbClr val="000000"/>
                </a:solidFill>
                <a:latin typeface="Times New Roman" panose="02020603050405020304" pitchFamily="18" charset="0"/>
              </a:rPr>
              <a:t>Italiannes</a:t>
            </a:r>
            <a:r>
              <a:rPr lang="en-US" sz="1300" dirty="0">
                <a:solidFill>
                  <a:srgbClr val="000000"/>
                </a:solidFill>
                <a:latin typeface="Times New Roman" panose="02020603050405020304" pitchFamily="18" charset="0"/>
              </a:rPr>
              <a:t>)</a:t>
            </a:r>
          </a:p>
          <a:p>
            <a:pPr marL="0" indent="0" fontAlgn="auto">
              <a:spcAft>
                <a:spcPts val="0"/>
              </a:spcAft>
              <a:buFont typeface="Arial" panose="020B0604020202020204" pitchFamily="34" charset="0"/>
              <a:buNone/>
              <a:defRPr/>
            </a:pPr>
            <a:endParaRPr lang="en-US" sz="500" dirty="0">
              <a:solidFill>
                <a:srgbClr val="000000"/>
              </a:solidFill>
              <a:latin typeface="Times New Roman" panose="02020603050405020304" pitchFamily="18" charset="0"/>
            </a:endParaRPr>
          </a:p>
          <a:p>
            <a:pPr marL="0" indent="0" fontAlgn="auto">
              <a:spcAft>
                <a:spcPts val="0"/>
              </a:spcAft>
              <a:buFont typeface="Arial" panose="020B0604020202020204" pitchFamily="34" charset="0"/>
              <a:buNone/>
              <a:defRPr/>
            </a:pPr>
            <a:r>
              <a:rPr lang="en-US" sz="1700" dirty="0">
                <a:solidFill>
                  <a:srgbClr val="000000"/>
                </a:solidFill>
                <a:latin typeface="Times New Roman" panose="02020603050405020304" pitchFamily="18" charset="0"/>
              </a:rPr>
              <a:t>[9] jo no </a:t>
            </a:r>
            <a:r>
              <a:rPr lang="en-US" sz="1700" dirty="0" err="1">
                <a:solidFill>
                  <a:srgbClr val="000000"/>
                </a:solidFill>
                <a:latin typeface="Times New Roman" panose="02020603050405020304" pitchFamily="18" charset="0"/>
              </a:rPr>
              <a:t>cognoscevi</a:t>
            </a:r>
            <a:r>
              <a:rPr lang="en-US" sz="1700" dirty="0">
                <a:solidFill>
                  <a:srgbClr val="000000"/>
                </a:solidFill>
                <a:latin typeface="Times New Roman" panose="02020603050405020304" pitchFamily="18" charset="0"/>
              </a:rPr>
              <a:t> </a:t>
            </a:r>
            <a:r>
              <a:rPr lang="en-US" sz="1700" dirty="0" err="1">
                <a:solidFill>
                  <a:srgbClr val="000000"/>
                </a:solidFill>
                <a:latin typeface="Times New Roman" panose="02020603050405020304" pitchFamily="18" charset="0"/>
              </a:rPr>
              <a:t>nissun</a:t>
            </a:r>
            <a:r>
              <a:rPr lang="en-US" sz="1700" dirty="0">
                <a:solidFill>
                  <a:srgbClr val="000000"/>
                </a:solidFill>
                <a:latin typeface="Times New Roman" panose="02020603050405020304" pitchFamily="18" charset="0"/>
              </a:rPr>
              <a:t> e </a:t>
            </a:r>
            <a:r>
              <a:rPr lang="en-US" sz="1700" dirty="0" err="1">
                <a:solidFill>
                  <a:srgbClr val="000000"/>
                </a:solidFill>
                <a:latin typeface="Times New Roman" panose="02020603050405020304" pitchFamily="18" charset="0"/>
              </a:rPr>
              <a:t>quindi</a:t>
            </a:r>
            <a:r>
              <a:rPr lang="en-US" sz="1700" dirty="0">
                <a:solidFill>
                  <a:srgbClr val="000000"/>
                </a:solidFill>
                <a:latin typeface="Times New Roman" panose="02020603050405020304" pitchFamily="18" charset="0"/>
              </a:rPr>
              <a:t> </a:t>
            </a:r>
            <a:r>
              <a:rPr lang="en-US" sz="1700" i="1" dirty="0">
                <a:solidFill>
                  <a:srgbClr val="000000"/>
                </a:solidFill>
                <a:latin typeface="Times New Roman" panose="02020603050405020304" pitchFamily="18" charset="0"/>
              </a:rPr>
              <a:t>il </a:t>
            </a:r>
            <a:r>
              <a:rPr lang="en-US" sz="1700" i="1" dirty="0" err="1">
                <a:solidFill>
                  <a:srgbClr val="000000"/>
                </a:solidFill>
                <a:latin typeface="Times New Roman" panose="02020603050405020304" pitchFamily="18" charset="0"/>
              </a:rPr>
              <a:t>cugino</a:t>
            </a:r>
            <a:r>
              <a:rPr lang="en-US" sz="1700" i="1" dirty="0">
                <a:solidFill>
                  <a:srgbClr val="000000"/>
                </a:solidFill>
                <a:latin typeface="Times New Roman" panose="02020603050405020304" pitchFamily="18" charset="0"/>
              </a:rPr>
              <a:t> belga&lt;aa&gt;</a:t>
            </a:r>
          </a:p>
          <a:p>
            <a:pPr marL="266700" indent="0" fontAlgn="auto">
              <a:spcAft>
                <a:spcPts val="0"/>
              </a:spcAft>
              <a:buFont typeface="Arial" panose="020B0604020202020204" pitchFamily="34" charset="0"/>
              <a:buNone/>
              <a:defRPr/>
            </a:pPr>
            <a:r>
              <a:rPr lang="en-US" sz="1300" dirty="0">
                <a:solidFill>
                  <a:srgbClr val="000000"/>
                </a:solidFill>
                <a:latin typeface="Times New Roman" panose="02020603050405020304" pitchFamily="18" charset="0"/>
              </a:rPr>
              <a:t>(I did not know anyone so I was the Belgian </a:t>
            </a:r>
            <a:r>
              <a:rPr lang="en-US" sz="1300" dirty="0" err="1">
                <a:solidFill>
                  <a:srgbClr val="000000"/>
                </a:solidFill>
                <a:latin typeface="Times New Roman" panose="02020603050405020304" pitchFamily="18" charset="0"/>
              </a:rPr>
              <a:t>cusin</a:t>
            </a:r>
            <a:r>
              <a:rPr lang="en-US" sz="1300" dirty="0">
                <a:solidFill>
                  <a:srgbClr val="000000"/>
                </a:solidFill>
                <a:latin typeface="Times New Roman" panose="02020603050405020304" pitchFamily="18" charset="0"/>
              </a:rPr>
              <a:t>)</a:t>
            </a:r>
            <a:endParaRPr lang="en-US" sz="1300" dirty="0">
              <a:latin typeface="Times New Roman" panose="02020603050405020304" pitchFamily="18" charset="0"/>
            </a:endParaRPr>
          </a:p>
          <a:p>
            <a:pPr marL="0" indent="0" fontAlgn="auto">
              <a:spcAft>
                <a:spcPts val="0"/>
              </a:spcAft>
              <a:buFont typeface="Arial" panose="020B0604020202020204" pitchFamily="34" charset="0"/>
              <a:buNone/>
              <a:defRPr/>
            </a:pPr>
            <a:endParaRPr lang="en-US" sz="500" dirty="0">
              <a:latin typeface="Times New Roman" panose="02020603050405020304" pitchFamily="18" charset="0"/>
            </a:endParaRPr>
          </a:p>
        </p:txBody>
      </p:sp>
      <p:sp>
        <p:nvSpPr>
          <p:cNvPr id="23558"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cxnSp>
        <p:nvCxnSpPr>
          <p:cNvPr id="8" name="Connettore 2 7"/>
          <p:cNvCxnSpPr>
            <a:cxnSpLocks/>
          </p:cNvCxnSpPr>
          <p:nvPr/>
        </p:nvCxnSpPr>
        <p:spPr>
          <a:xfrm>
            <a:off x="2068513" y="1857375"/>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60" name="Segnaposto testo 3"/>
          <p:cNvSpPr txBox="1">
            <a:spLocks/>
          </p:cNvSpPr>
          <p:nvPr/>
        </p:nvSpPr>
        <p:spPr bwMode="auto">
          <a:xfrm>
            <a:off x="244475" y="2089150"/>
            <a:ext cx="3932238" cy="1181100"/>
          </a:xfrm>
          <a:prstGeom prst="rect">
            <a:avLst/>
          </a:prstGeom>
          <a:noFill/>
          <a:ln w="9525">
            <a:noFill/>
            <a:miter lim="800000"/>
            <a:headEnd/>
            <a:tailEnd/>
          </a:ln>
        </p:spPr>
        <p:txBody>
          <a:bodyPr/>
          <a:lstStyle/>
          <a:p>
            <a:pPr algn="just" eaLnBrk="0" hangingPunct="0">
              <a:buFont typeface="Arial" charset="0"/>
              <a:buNone/>
            </a:pPr>
            <a:r>
              <a:rPr lang="it-IT" sz="1600">
                <a:latin typeface="Times New Roman" pitchFamily="18" charset="0"/>
                <a:cs typeface="Times New Roman" pitchFamily="18" charset="0"/>
              </a:rPr>
              <a:t>[5] Reported speech</a:t>
            </a:r>
          </a:p>
          <a:p>
            <a:pPr algn="just" eaLnBrk="0" hangingPunct="0">
              <a:buFont typeface="Arial" charset="0"/>
              <a:buNone/>
            </a:pPr>
            <a:r>
              <a:rPr lang="it-IT" sz="1600">
                <a:latin typeface="Times New Roman" pitchFamily="18" charset="0"/>
                <a:cs typeface="Times New Roman" pitchFamily="18" charset="0"/>
              </a:rPr>
              <a:t>[6] Emphasis</a:t>
            </a:r>
          </a:p>
          <a:p>
            <a:pPr algn="just" eaLnBrk="0" hangingPunct="0">
              <a:buFont typeface="Arial" charset="0"/>
              <a:buNone/>
            </a:pPr>
            <a:r>
              <a:rPr lang="it-IT" sz="1600">
                <a:latin typeface="Times New Roman" pitchFamily="18" charset="0"/>
                <a:cs typeface="Times New Roman" pitchFamily="18" charset="0"/>
              </a:rPr>
              <a:t>[7] Variable extension switched elements</a:t>
            </a:r>
          </a:p>
        </p:txBody>
      </p:sp>
      <p:cxnSp>
        <p:nvCxnSpPr>
          <p:cNvPr id="10" name="Connettore 2 9"/>
          <p:cNvCxnSpPr>
            <a:cxnSpLocks/>
          </p:cNvCxnSpPr>
          <p:nvPr/>
        </p:nvCxnSpPr>
        <p:spPr>
          <a:xfrm>
            <a:off x="2068513" y="4662488"/>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62" name="Segnaposto testo 3"/>
          <p:cNvSpPr txBox="1">
            <a:spLocks/>
          </p:cNvSpPr>
          <p:nvPr/>
        </p:nvSpPr>
        <p:spPr bwMode="auto">
          <a:xfrm>
            <a:off x="244475" y="4935538"/>
            <a:ext cx="3932238" cy="798512"/>
          </a:xfrm>
          <a:prstGeom prst="rect">
            <a:avLst/>
          </a:prstGeom>
          <a:noFill/>
          <a:ln w="9525">
            <a:noFill/>
            <a:miter lim="800000"/>
            <a:headEnd/>
            <a:tailEnd/>
          </a:ln>
        </p:spPr>
        <p:txBody>
          <a:bodyPr/>
          <a:lstStyle/>
          <a:p>
            <a:pPr algn="just" eaLnBrk="0" hangingPunct="0">
              <a:buFont typeface="Arial" charset="0"/>
              <a:buNone/>
            </a:pPr>
            <a:r>
              <a:rPr lang="it-IT" sz="1600">
                <a:latin typeface="Times New Roman" pitchFamily="18" charset="0"/>
                <a:cs typeface="Times New Roman" pitchFamily="18" charset="0"/>
              </a:rPr>
              <a:t>[8] Lexical gap</a:t>
            </a:r>
          </a:p>
          <a:p>
            <a:pPr algn="just" eaLnBrk="0" hangingPunct="0">
              <a:buFont typeface="Arial" charset="0"/>
              <a:buNone/>
            </a:pPr>
            <a:r>
              <a:rPr lang="it-IT" sz="1600">
                <a:latin typeface="Times New Roman" pitchFamily="18" charset="0"/>
                <a:cs typeface="Times New Roman" pitchFamily="18" charset="0"/>
              </a:rPr>
              <a:t>[9] Stable extension switched elements</a:t>
            </a:r>
          </a:p>
          <a:p>
            <a:pPr algn="just" eaLnBrk="0" hangingPunct="0">
              <a:buFont typeface="Arial" charset="0"/>
              <a:buNone/>
            </a:pPr>
            <a:endParaRPr lang="it-IT" sz="160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idx="4294967295"/>
          </p:nvPr>
        </p:nvSpPr>
        <p:spPr>
          <a:xfrm>
            <a:off x="339725" y="203200"/>
            <a:ext cx="3932238" cy="530225"/>
          </a:xfrm>
        </p:spPr>
        <p:txBody>
          <a:bodyPr anchor="b"/>
          <a:lstStyle/>
          <a:p>
            <a:r>
              <a:rPr lang="it-IT" sz="2900">
                <a:latin typeface="Times New Roman" pitchFamily="18" charset="0"/>
                <a:cs typeface="Times New Roman" pitchFamily="18" charset="0"/>
              </a:rPr>
              <a:t>Brussels 2° group</a:t>
            </a:r>
            <a:endParaRPr lang="en-GB" sz="2900">
              <a:latin typeface="Times New Roman" pitchFamily="18" charset="0"/>
              <a:cs typeface="Times New Roman" pitchFamily="18" charset="0"/>
            </a:endParaRPr>
          </a:p>
        </p:txBody>
      </p:sp>
      <p:sp>
        <p:nvSpPr>
          <p:cNvPr id="3" name="Segnaposto contenuto 2"/>
          <p:cNvSpPr>
            <a:spLocks noGrp="1"/>
          </p:cNvSpPr>
          <p:nvPr>
            <p:ph idx="4294967295"/>
          </p:nvPr>
        </p:nvSpPr>
        <p:spPr>
          <a:xfrm>
            <a:off x="4283075" y="401638"/>
            <a:ext cx="7715250" cy="2584450"/>
          </a:xfrm>
        </p:spPr>
        <p:txBody>
          <a:bodyPr>
            <a:noAutofit/>
          </a:bodyPr>
          <a:lstStyle/>
          <a:p>
            <a:pPr marL="0" indent="0" defTabSz="365125">
              <a:buFont typeface="Arial" charset="0"/>
              <a:buNone/>
              <a:defRPr/>
            </a:pPr>
            <a:r>
              <a:rPr lang="en-US" sz="1500" dirty="0">
                <a:latin typeface="Times New Roman" pitchFamily="18" charset="0"/>
                <a:cs typeface="Times New Roman" pitchFamily="18" charset="0"/>
              </a:rPr>
              <a:t>[10] jo </a:t>
            </a:r>
            <a:r>
              <a:rPr lang="en-US" sz="1500" dirty="0" err="1">
                <a:latin typeface="Times New Roman" pitchFamily="18" charset="0"/>
                <a:cs typeface="Times New Roman" pitchFamily="18" charset="0"/>
              </a:rPr>
              <a:t>ce</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possio</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disi</a:t>
            </a:r>
            <a:r>
              <a:rPr lang="en-US" sz="1500" dirty="0">
                <a:latin typeface="Times New Roman" pitchFamily="18" charset="0"/>
                <a:cs typeface="Times New Roman" pitchFamily="18" charset="0"/>
              </a:rPr>
              <a:t>? &lt;pb&gt; </a:t>
            </a:r>
            <a:r>
              <a:rPr lang="en-US" sz="1500" i="1" dirty="0">
                <a:latin typeface="Times New Roman" pitchFamily="18" charset="0"/>
                <a:cs typeface="Times New Roman" pitchFamily="18" charset="0"/>
              </a:rPr>
              <a:t>puro </a:t>
            </a:r>
            <a:r>
              <a:rPr lang="en-US" sz="1500" i="1" dirty="0" err="1">
                <a:latin typeface="Times New Roman" pitchFamily="18" charset="0"/>
                <a:cs typeface="Times New Roman" pitchFamily="18" charset="0"/>
              </a:rPr>
              <a:t>prodotto</a:t>
            </a:r>
            <a:r>
              <a:rPr lang="en-US" sz="1500" i="1" dirty="0">
                <a:latin typeface="Times New Roman" pitchFamily="18" charset="0"/>
                <a:cs typeface="Times New Roman" pitchFamily="18" charset="0"/>
              </a:rPr>
              <a:t> del </a:t>
            </a:r>
            <a:r>
              <a:rPr lang="en-US" sz="1500" i="1" dirty="0" err="1">
                <a:latin typeface="Times New Roman" pitchFamily="18" charset="0"/>
                <a:cs typeface="Times New Roman" pitchFamily="18" charset="0"/>
              </a:rPr>
              <a:t>immigrazione</a:t>
            </a:r>
            <a:r>
              <a:rPr lang="en-US" sz="1500" i="1" dirty="0">
                <a:latin typeface="Times New Roman" pitchFamily="18" charset="0"/>
                <a:cs typeface="Times New Roman" pitchFamily="18" charset="0"/>
              </a:rPr>
              <a:t> </a:t>
            </a:r>
            <a:r>
              <a:rPr lang="en-US" sz="1500" dirty="0">
                <a:latin typeface="Times New Roman" pitchFamily="18" charset="0"/>
                <a:cs typeface="Times New Roman" pitchFamily="18" charset="0"/>
              </a:rPr>
              <a:t>&lt;</a:t>
            </a:r>
            <a:r>
              <a:rPr lang="en-US" sz="1500" dirty="0" err="1">
                <a:latin typeface="Times New Roman" pitchFamily="18" charset="0"/>
                <a:cs typeface="Times New Roman" pitchFamily="18" charset="0"/>
              </a:rPr>
              <a:t>ridendo</a:t>
            </a:r>
            <a:r>
              <a:rPr lang="en-US" sz="1500" dirty="0">
                <a:latin typeface="Times New Roman" pitchFamily="18" charset="0"/>
                <a:cs typeface="Times New Roman" pitchFamily="18" charset="0"/>
              </a:rPr>
              <a:t>&gt; </a:t>
            </a:r>
            <a:r>
              <a:rPr lang="en-US" sz="1500" i="1" dirty="0" err="1">
                <a:latin typeface="Times New Roman" pitchFamily="18" charset="0"/>
                <a:cs typeface="Times New Roman" pitchFamily="18" charset="0"/>
              </a:rPr>
              <a:t>nel</a:t>
            </a:r>
            <a:r>
              <a:rPr lang="en-US" sz="1500" i="1" dirty="0">
                <a:latin typeface="Times New Roman" pitchFamily="18" charset="0"/>
                <a:cs typeface="Times New Roman" pitchFamily="18" charset="0"/>
              </a:rPr>
              <a:t> senso </a:t>
            </a:r>
            <a:r>
              <a:rPr lang="en-US" sz="1500" i="1" dirty="0" err="1">
                <a:latin typeface="Times New Roman" pitchFamily="18" charset="0"/>
                <a:cs typeface="Times New Roman" pitchFamily="18" charset="0"/>
              </a:rPr>
              <a:t>che</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gno</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pari</a:t>
            </a:r>
            <a:r>
              <a:rPr lang="en-US" sz="1500" dirty="0">
                <a:latin typeface="Times New Roman" pitchFamily="18" charset="0"/>
                <a:cs typeface="Times New Roman" pitchFamily="18" charset="0"/>
              </a:rPr>
              <a:t> 	&lt;</a:t>
            </a:r>
            <a:r>
              <a:rPr lang="en-US" sz="1500" dirty="0" err="1">
                <a:latin typeface="Times New Roman" pitchFamily="18" charset="0"/>
                <a:cs typeface="Times New Roman" pitchFamily="18" charset="0"/>
              </a:rPr>
              <a:t>ee</a:t>
            </a:r>
            <a:r>
              <a:rPr lang="en-US" sz="1500" dirty="0">
                <a:latin typeface="Times New Roman" pitchFamily="18" charset="0"/>
                <a:cs typeface="Times New Roman" pitchFamily="18" charset="0"/>
              </a:rPr>
              <a:t>&gt;eh </a:t>
            </a:r>
            <a:r>
              <a:rPr lang="en-US" sz="1500" i="1" dirty="0" err="1">
                <a:latin typeface="Times New Roman" pitchFamily="18" charset="0"/>
                <a:cs typeface="Times New Roman" pitchFamily="18" charset="0"/>
              </a:rPr>
              <a:t>emigrato</a:t>
            </a:r>
            <a:r>
              <a:rPr lang="en-US" sz="1500" i="1" dirty="0">
                <a:latin typeface="Times New Roman" pitchFamily="18" charset="0"/>
                <a:cs typeface="Times New Roman" pitchFamily="18" charset="0"/>
              </a:rPr>
              <a:t> in </a:t>
            </a:r>
            <a:r>
              <a:rPr lang="en-US" sz="1500" i="1" dirty="0" err="1">
                <a:latin typeface="Times New Roman" pitchFamily="18" charset="0"/>
                <a:cs typeface="Times New Roman" pitchFamily="18" charset="0"/>
              </a:rPr>
              <a:t>Belgio</a:t>
            </a:r>
            <a:r>
              <a:rPr lang="en-US" sz="1500" i="1" dirty="0">
                <a:latin typeface="Times New Roman" pitchFamily="18" charset="0"/>
                <a:cs typeface="Times New Roman" pitchFamily="18" charset="0"/>
              </a:rPr>
              <a:t> </a:t>
            </a:r>
            <a:r>
              <a:rPr lang="en-US" sz="1500" i="1" dirty="0" err="1">
                <a:latin typeface="Times New Roman" pitchFamily="18" charset="0"/>
                <a:cs typeface="Times New Roman" pitchFamily="18" charset="0"/>
              </a:rPr>
              <a:t>nel</a:t>
            </a:r>
            <a:r>
              <a:rPr lang="en-US" sz="1500" i="1" dirty="0">
                <a:latin typeface="Times New Roman" pitchFamily="18" charset="0"/>
                <a:cs typeface="Times New Roman" pitchFamily="18" charset="0"/>
              </a:rPr>
              <a:t> </a:t>
            </a:r>
            <a:r>
              <a:rPr lang="en-US" sz="1500" i="1" dirty="0" err="1">
                <a:latin typeface="Times New Roman" pitchFamily="18" charset="0"/>
                <a:cs typeface="Times New Roman" pitchFamily="18" charset="0"/>
              </a:rPr>
              <a:t>milllenovecentonovantatre</a:t>
            </a:r>
            <a:r>
              <a:rPr lang="en-US" sz="1500" i="1" dirty="0">
                <a:latin typeface="Times New Roman" pitchFamily="18" charset="0"/>
                <a:cs typeface="Times New Roman" pitchFamily="18" charset="0"/>
              </a:rPr>
              <a:t> </a:t>
            </a:r>
            <a:r>
              <a:rPr lang="en-US" sz="1500" dirty="0" err="1">
                <a:latin typeface="Times New Roman" pitchFamily="18" charset="0"/>
                <a:cs typeface="Times New Roman" pitchFamily="18" charset="0"/>
              </a:rPr>
              <a:t>ehm</a:t>
            </a:r>
            <a:r>
              <a:rPr lang="en-US" sz="1500" dirty="0">
                <a:latin typeface="Times New Roman" pitchFamily="18" charset="0"/>
                <a:cs typeface="Times New Roman" pitchFamily="18" charset="0"/>
              </a:rPr>
              <a:t> </a:t>
            </a:r>
            <a:r>
              <a:rPr lang="en-US" sz="1500" i="1" dirty="0" err="1">
                <a:latin typeface="Times New Roman" pitchFamily="18" charset="0"/>
                <a:cs typeface="Times New Roman" pitchFamily="18" charset="0"/>
              </a:rPr>
              <a:t>scusami</a:t>
            </a:r>
            <a:r>
              <a:rPr lang="en-US" sz="1500" i="1" dirty="0">
                <a:latin typeface="Times New Roman" pitchFamily="18" charset="0"/>
                <a:cs typeface="Times New Roman" pitchFamily="18" charset="0"/>
              </a:rPr>
              <a:t> 	</a:t>
            </a:r>
            <a:r>
              <a:rPr lang="en-US" sz="1500" i="1" dirty="0" err="1">
                <a:latin typeface="Times New Roman" pitchFamily="18" charset="0"/>
                <a:cs typeface="Times New Roman" pitchFamily="18" charset="0"/>
              </a:rPr>
              <a:t>millenovecentoventitré</a:t>
            </a:r>
            <a:r>
              <a:rPr lang="en-US" sz="1500" i="1" dirty="0">
                <a:latin typeface="Times New Roman" pitchFamily="18" charset="0"/>
                <a:cs typeface="Times New Roman" pitchFamily="18" charset="0"/>
              </a:rPr>
              <a:t>  </a:t>
            </a:r>
          </a:p>
          <a:p>
            <a:pPr marL="365125" indent="0">
              <a:buFont typeface="Arial" charset="0"/>
              <a:buNone/>
              <a:defRPr/>
            </a:pPr>
            <a:r>
              <a:rPr lang="en-US" sz="1300" dirty="0">
                <a:latin typeface="Times New Roman" pitchFamily="18" charset="0"/>
                <a:cs typeface="Times New Roman" pitchFamily="18" charset="0"/>
              </a:rPr>
              <a:t>(what can I say? (I am) a pure product of the emigration I mean my father emigrated in Belgium in 1993 </a:t>
            </a:r>
            <a:r>
              <a:rPr lang="en-US" sz="1300" dirty="0" err="1">
                <a:latin typeface="Times New Roman" pitchFamily="18" charset="0"/>
                <a:cs typeface="Times New Roman" pitchFamily="18" charset="0"/>
              </a:rPr>
              <a:t>ehm</a:t>
            </a:r>
            <a:r>
              <a:rPr lang="en-US" sz="1300" dirty="0">
                <a:latin typeface="Times New Roman" pitchFamily="18" charset="0"/>
                <a:cs typeface="Times New Roman" pitchFamily="18" charset="0"/>
              </a:rPr>
              <a:t> sorry 1923)</a:t>
            </a:r>
          </a:p>
          <a:p>
            <a:pPr>
              <a:buFont typeface="Arial" charset="0"/>
              <a:buNone/>
              <a:defRPr/>
            </a:pPr>
            <a:endParaRPr lang="en-US" sz="500" dirty="0">
              <a:latin typeface="Times New Roman" pitchFamily="18" charset="0"/>
              <a:cs typeface="Times New Roman" pitchFamily="18" charset="0"/>
            </a:endParaRPr>
          </a:p>
          <a:p>
            <a:pPr>
              <a:buFont typeface="Arial" charset="0"/>
              <a:buNone/>
              <a:defRPr/>
            </a:pPr>
            <a:endParaRPr lang="en-US" sz="500" dirty="0">
              <a:latin typeface="Times New Roman" pitchFamily="18" charset="0"/>
              <a:cs typeface="Times New Roman" pitchFamily="18" charset="0"/>
            </a:endParaRPr>
          </a:p>
          <a:p>
            <a:pPr marL="0" indent="0" defTabSz="365125">
              <a:buFont typeface="Arial" charset="0"/>
              <a:buNone/>
              <a:defRPr/>
            </a:pPr>
            <a:r>
              <a:rPr lang="en-US" sz="1500" dirty="0">
                <a:latin typeface="Times New Roman" pitchFamily="18" charset="0"/>
                <a:cs typeface="Times New Roman" pitchFamily="18" charset="0"/>
              </a:rPr>
              <a:t>[11] </a:t>
            </a:r>
            <a:r>
              <a:rPr lang="en-US" sz="1500" i="1" dirty="0" err="1">
                <a:latin typeface="Times New Roman" pitchFamily="18" charset="0"/>
                <a:cs typeface="Times New Roman" pitchFamily="18" charset="0"/>
              </a:rPr>
              <a:t>l’Italia</a:t>
            </a:r>
            <a:r>
              <a:rPr lang="en-US" sz="1500" i="1" dirty="0">
                <a:latin typeface="Times New Roman" pitchFamily="18" charset="0"/>
                <a:cs typeface="Times New Roman" pitchFamily="18" charset="0"/>
              </a:rPr>
              <a:t> era </a:t>
            </a:r>
            <a:r>
              <a:rPr lang="en-US" sz="1500" dirty="0">
                <a:latin typeface="Times New Roman" pitchFamily="18" charset="0"/>
                <a:cs typeface="Times New Roman" pitchFamily="18" charset="0"/>
              </a:rPr>
              <a:t>&lt;</a:t>
            </a:r>
            <a:r>
              <a:rPr lang="en-US" sz="1500" dirty="0" err="1">
                <a:latin typeface="Times New Roman" pitchFamily="18" charset="0"/>
                <a:cs typeface="Times New Roman" pitchFamily="18" charset="0"/>
              </a:rPr>
              <a:t>ridendo</a:t>
            </a:r>
            <a:r>
              <a:rPr lang="en-US" sz="1500" dirty="0">
                <a:latin typeface="Times New Roman" pitchFamily="18" charset="0"/>
                <a:cs typeface="Times New Roman" pitchFamily="18" charset="0"/>
              </a:rPr>
              <a:t> + </a:t>
            </a:r>
            <a:r>
              <a:rPr lang="en-US" sz="1500" dirty="0" err="1">
                <a:latin typeface="Times New Roman" pitchFamily="18" charset="0"/>
                <a:cs typeface="Times New Roman" pitchFamily="18" charset="0"/>
              </a:rPr>
              <a:t>inspirazione</a:t>
            </a:r>
            <a:r>
              <a:rPr lang="en-US" sz="1500" dirty="0">
                <a:latin typeface="Times New Roman" pitchFamily="18" charset="0"/>
                <a:cs typeface="Times New Roman" pitchFamily="18" charset="0"/>
              </a:rPr>
              <a:t>&gt; </a:t>
            </a:r>
            <a:r>
              <a:rPr lang="en-US" sz="1500" i="1" dirty="0">
                <a:latin typeface="Times New Roman" pitchFamily="18" charset="0"/>
                <a:cs typeface="Times New Roman" pitchFamily="18" charset="0"/>
              </a:rPr>
              <a:t>il </a:t>
            </a:r>
            <a:r>
              <a:rPr lang="en-US" sz="1500" i="1" dirty="0" err="1">
                <a:latin typeface="Times New Roman" pitchFamily="18" charset="0"/>
                <a:cs typeface="Times New Roman" pitchFamily="18" charset="0"/>
              </a:rPr>
              <a:t>nemico</a:t>
            </a:r>
            <a:r>
              <a:rPr lang="en-US" sz="1500" i="1" dirty="0">
                <a:latin typeface="Times New Roman" pitchFamily="18" charset="0"/>
                <a:cs typeface="Times New Roman" pitchFamily="18" charset="0"/>
              </a:rPr>
              <a:t> dal </a:t>
            </a:r>
            <a:r>
              <a:rPr lang="en-US" sz="1500" i="1" dirty="0" err="1">
                <a:latin typeface="Times New Roman" pitchFamily="18" charset="0"/>
                <a:cs typeface="Times New Roman" pitchFamily="18" charset="0"/>
              </a:rPr>
              <a:t>Belgio</a:t>
            </a:r>
            <a:r>
              <a:rPr lang="en-US" sz="1500" i="1" dirty="0">
                <a:latin typeface="Times New Roman" pitchFamily="18" charset="0"/>
                <a:cs typeface="Times New Roman" pitchFamily="18" charset="0"/>
              </a:rPr>
              <a:t> da la Francia </a:t>
            </a:r>
            <a:r>
              <a:rPr lang="en-US" sz="1500" i="1" dirty="0" err="1">
                <a:latin typeface="Times New Roman" pitchFamily="18" charset="0"/>
                <a:cs typeface="Times New Roman" pitchFamily="18" charset="0"/>
              </a:rPr>
              <a:t>eccetera</a:t>
            </a:r>
            <a:r>
              <a:rPr lang="en-US" sz="1500" i="1" dirty="0">
                <a:latin typeface="Times New Roman" pitchFamily="18" charset="0"/>
                <a:cs typeface="Times New Roman" pitchFamily="18" charset="0"/>
              </a:rPr>
              <a:t> </a:t>
            </a:r>
            <a:r>
              <a:rPr lang="en-US" sz="1500" dirty="0">
                <a:latin typeface="Times New Roman" pitchFamily="18" charset="0"/>
                <a:cs typeface="Times New Roman" pitchFamily="18" charset="0"/>
              </a:rPr>
              <a:t>dopo 	&lt;</a:t>
            </a:r>
            <a:r>
              <a:rPr lang="en-US" sz="1500" dirty="0" err="1">
                <a:latin typeface="Times New Roman" pitchFamily="18" charset="0"/>
                <a:cs typeface="Times New Roman" pitchFamily="18" charset="0"/>
              </a:rPr>
              <a:t>inspirazione</a:t>
            </a:r>
            <a:r>
              <a:rPr lang="en-US" sz="1500" dirty="0">
                <a:latin typeface="Times New Roman" pitchFamily="18" charset="0"/>
                <a:cs typeface="Times New Roman" pitchFamily="18" charset="0"/>
              </a:rPr>
              <a:t>&gt; </a:t>
            </a:r>
            <a:r>
              <a:rPr lang="en-US" sz="1500" dirty="0" err="1">
                <a:latin typeface="Times New Roman" pitchFamily="18" charset="0"/>
                <a:cs typeface="Times New Roman" pitchFamily="18" charset="0"/>
              </a:rPr>
              <a:t>tal</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cuarantacinc</a:t>
            </a:r>
            <a:r>
              <a:rPr lang="en-US" sz="1500" dirty="0">
                <a:latin typeface="Times New Roman" pitchFamily="18" charset="0"/>
                <a:cs typeface="Times New Roman" pitchFamily="18" charset="0"/>
              </a:rPr>
              <a:t> prima da la fin dal </a:t>
            </a:r>
            <a:r>
              <a:rPr lang="en-US" sz="1500" dirty="0" err="1">
                <a:latin typeface="Times New Roman" pitchFamily="18" charset="0"/>
                <a:cs typeface="Times New Roman" pitchFamily="18" charset="0"/>
              </a:rPr>
              <a:t>cuarantacinc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lui</a:t>
            </a:r>
            <a:r>
              <a:rPr lang="en-US" sz="1500" dirty="0">
                <a:latin typeface="Times New Roman" pitchFamily="18" charset="0"/>
                <a:cs typeface="Times New Roman" pitchFamily="18" charset="0"/>
              </a:rPr>
              <a:t> al è </a:t>
            </a:r>
            <a:r>
              <a:rPr lang="en-US" sz="1500" dirty="0" err="1">
                <a:latin typeface="Times New Roman" pitchFamily="18" charset="0"/>
                <a:cs typeface="Times New Roman" pitchFamily="18" charset="0"/>
              </a:rPr>
              <a:t>tornât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su</a:t>
            </a:r>
            <a:endParaRPr lang="en-US" sz="1500" dirty="0">
              <a:latin typeface="Times New Roman" pitchFamily="18" charset="0"/>
              <a:cs typeface="Times New Roman" pitchFamily="18" charset="0"/>
            </a:endParaRPr>
          </a:p>
          <a:p>
            <a:pPr indent="136525">
              <a:buFont typeface="Arial" charset="0"/>
              <a:buNone/>
              <a:defRPr/>
            </a:pPr>
            <a:r>
              <a:rPr lang="en-US" sz="1300" dirty="0">
                <a:solidFill>
                  <a:srgbClr val="000000"/>
                </a:solidFill>
                <a:latin typeface="Times New Roman" pitchFamily="18" charset="0"/>
                <a:cs typeface="Times New Roman" pitchFamily="18" charset="0"/>
              </a:rPr>
              <a:t>(Italy was the enemy of Belgium  France and so on then in 1945 before its end he came back [in Belgium])</a:t>
            </a:r>
          </a:p>
        </p:txBody>
      </p:sp>
      <p:sp>
        <p:nvSpPr>
          <p:cNvPr id="25603" name="Segnaposto testo 3"/>
          <p:cNvSpPr>
            <a:spLocks noGrp="1"/>
          </p:cNvSpPr>
          <p:nvPr>
            <p:ph type="body" sz="half" idx="4294967295"/>
          </p:nvPr>
        </p:nvSpPr>
        <p:spPr>
          <a:xfrm>
            <a:off x="244475" y="1022350"/>
            <a:ext cx="3932238" cy="779463"/>
          </a:xfrm>
        </p:spPr>
        <p:txBody>
          <a:bodyPr/>
          <a:lstStyle/>
          <a:p>
            <a:pPr marL="0" indent="0" algn="just">
              <a:buFont typeface="Arial" charset="0"/>
              <a:buNone/>
            </a:pPr>
            <a:r>
              <a:rPr lang="it-IT" sz="1600" b="1">
                <a:latin typeface="Times New Roman" pitchFamily="18" charset="0"/>
                <a:cs typeface="Times New Roman" pitchFamily="18" charset="0"/>
              </a:rPr>
              <a:t>MA</a:t>
            </a:r>
            <a:r>
              <a:rPr lang="it-IT" sz="1600">
                <a:latin typeface="Times New Roman" pitchFamily="18" charset="0"/>
                <a:cs typeface="Times New Roman" pitchFamily="18" charset="0"/>
              </a:rPr>
              <a:t> → 72; native speaker: Friulian/French; born in Belgium; education: Italy/Belgium; retired EU interpreter; 50</a:t>
            </a:r>
            <a:r>
              <a:rPr lang="en-US" sz="1600" baseline="30000">
                <a:latin typeface="Times New Roman" pitchFamily="18" charset="0"/>
                <a:cs typeface="Times New Roman" pitchFamily="18" charset="0"/>
              </a:rPr>
              <a:t>th</a:t>
            </a:r>
            <a:r>
              <a:rPr lang="it-IT" sz="1600">
                <a:latin typeface="Times New Roman" pitchFamily="18" charset="0"/>
                <a:cs typeface="Times New Roman" pitchFamily="18" charset="0"/>
              </a:rPr>
              <a:t> year in Brussels</a:t>
            </a:r>
            <a:endParaRPr lang="en-GB" sz="1600">
              <a:latin typeface="Times New Roman" pitchFamily="18" charset="0"/>
              <a:cs typeface="Times New Roman" pitchFamily="18" charset="0"/>
            </a:endParaRPr>
          </a:p>
        </p:txBody>
      </p:sp>
      <p:sp>
        <p:nvSpPr>
          <p:cNvPr id="25604" name="Segnaposto testo 3"/>
          <p:cNvSpPr txBox="1">
            <a:spLocks/>
          </p:cNvSpPr>
          <p:nvPr/>
        </p:nvSpPr>
        <p:spPr bwMode="auto">
          <a:xfrm>
            <a:off x="339725" y="2986088"/>
            <a:ext cx="3741738" cy="798512"/>
          </a:xfrm>
          <a:prstGeom prst="rect">
            <a:avLst/>
          </a:prstGeom>
          <a:noFill/>
          <a:ln w="9525">
            <a:noFill/>
            <a:miter lim="800000"/>
            <a:headEnd/>
            <a:tailEnd/>
          </a:ln>
        </p:spPr>
        <p:txBody>
          <a:bodyPr/>
          <a:lstStyle/>
          <a:p>
            <a:pPr algn="just">
              <a:lnSpc>
                <a:spcPct val="90000"/>
              </a:lnSpc>
              <a:spcBef>
                <a:spcPts val="1000"/>
              </a:spcBef>
              <a:buFont typeface="Arial" charset="0"/>
              <a:buNone/>
            </a:pPr>
            <a:r>
              <a:rPr lang="it-IT" sz="1600" b="1">
                <a:latin typeface="Times New Roman" pitchFamily="18" charset="0"/>
                <a:cs typeface="Times New Roman" pitchFamily="18" charset="0"/>
              </a:rPr>
              <a:t>DM</a:t>
            </a:r>
            <a:r>
              <a:rPr lang="it-IT" sz="1600">
                <a:latin typeface="Times New Roman" pitchFamily="18" charset="0"/>
                <a:cs typeface="Times New Roman" pitchFamily="18" charset="0"/>
              </a:rPr>
              <a:t> → 58; native speaker: Friulian/French; born in France; education: France/Italy; EU official; 6</a:t>
            </a:r>
            <a:r>
              <a:rPr lang="en-US" sz="1600" baseline="30000">
                <a:latin typeface="Times New Roman" pitchFamily="18" charset="0"/>
                <a:cs typeface="Times New Roman" pitchFamily="18" charset="0"/>
              </a:rPr>
              <a:t>th</a:t>
            </a:r>
            <a:r>
              <a:rPr lang="en-US" sz="1600">
                <a:latin typeface="Times New Roman" pitchFamily="18" charset="0"/>
                <a:cs typeface="Times New Roman" pitchFamily="18" charset="0"/>
              </a:rPr>
              <a:t> </a:t>
            </a:r>
            <a:r>
              <a:rPr lang="it-IT" sz="1600">
                <a:latin typeface="Times New Roman" pitchFamily="18" charset="0"/>
                <a:cs typeface="Times New Roman" pitchFamily="18" charset="0"/>
              </a:rPr>
              <a:t> year in Brussels</a:t>
            </a:r>
            <a:endParaRPr lang="en-GB" sz="1600">
              <a:latin typeface="Times New Roman" pitchFamily="18" charset="0"/>
              <a:cs typeface="Times New Roman" pitchFamily="18" charset="0"/>
            </a:endParaRPr>
          </a:p>
        </p:txBody>
      </p:sp>
      <p:sp>
        <p:nvSpPr>
          <p:cNvPr id="6" name="Segnaposto contenuto 2"/>
          <p:cNvSpPr txBox="1">
            <a:spLocks/>
          </p:cNvSpPr>
          <p:nvPr/>
        </p:nvSpPr>
        <p:spPr>
          <a:xfrm>
            <a:off x="4271963" y="3157538"/>
            <a:ext cx="7715250" cy="1581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365125" fontAlgn="auto">
              <a:lnSpc>
                <a:spcPct val="120000"/>
              </a:lnSpc>
              <a:spcAft>
                <a:spcPts val="0"/>
              </a:spcAft>
              <a:buFont typeface="Arial" panose="020B0604020202020204" pitchFamily="34" charset="0"/>
              <a:buNone/>
              <a:defRPr/>
            </a:pPr>
            <a:r>
              <a:rPr lang="en-US" sz="1500" dirty="0">
                <a:latin typeface="Times New Roman" panose="02020603050405020304" pitchFamily="18" charset="0"/>
              </a:rPr>
              <a:t>[12] </a:t>
            </a:r>
            <a:r>
              <a:rPr lang="en-US" sz="1500" i="1" dirty="0" err="1">
                <a:latin typeface="Times New Roman" panose="02020603050405020304" pitchFamily="18" charset="0"/>
              </a:rPr>
              <a:t>all'inizio</a:t>
            </a:r>
            <a:r>
              <a:rPr lang="en-US" sz="1500" i="1" dirty="0">
                <a:latin typeface="Times New Roman" panose="02020603050405020304" pitchFamily="18" charset="0"/>
              </a:rPr>
              <a:t> </a:t>
            </a:r>
            <a:r>
              <a:rPr lang="en-US" sz="1500" dirty="0" err="1">
                <a:latin typeface="Times New Roman" panose="02020603050405020304" pitchFamily="18" charset="0"/>
              </a:rPr>
              <a:t>ài</a:t>
            </a:r>
            <a:r>
              <a:rPr lang="en-US" sz="1500" dirty="0">
                <a:latin typeface="Times New Roman" panose="02020603050405020304" pitchFamily="18" charset="0"/>
              </a:rPr>
              <a:t> fat </a:t>
            </a:r>
            <a:r>
              <a:rPr lang="en-US" sz="1500" dirty="0" err="1">
                <a:latin typeface="Times New Roman" panose="02020603050405020304" pitchFamily="18" charset="0"/>
              </a:rPr>
              <a:t>operaio</a:t>
            </a:r>
            <a:r>
              <a:rPr lang="en-US" sz="1500" dirty="0">
                <a:latin typeface="Times New Roman" panose="02020603050405020304" pitchFamily="18" charset="0"/>
              </a:rPr>
              <a:t> dopo </a:t>
            </a:r>
            <a:r>
              <a:rPr lang="en-US" sz="1500" dirty="0" err="1">
                <a:latin typeface="Times New Roman" panose="02020603050405020304" pitchFamily="18" charset="0"/>
              </a:rPr>
              <a:t>i</a:t>
            </a:r>
            <a:r>
              <a:rPr lang="en-US" sz="1500" dirty="0">
                <a:latin typeface="Times New Roman" panose="02020603050405020304" pitchFamily="18" charset="0"/>
              </a:rPr>
              <a:t> </a:t>
            </a:r>
            <a:r>
              <a:rPr lang="en-US" sz="1500" dirty="0" err="1">
                <a:latin typeface="Times New Roman" panose="02020603050405020304" pitchFamily="18" charset="0"/>
              </a:rPr>
              <a:t>ài</a:t>
            </a:r>
            <a:r>
              <a:rPr lang="en-US" sz="1500" dirty="0">
                <a:latin typeface="Times New Roman" panose="02020603050405020304" pitchFamily="18" charset="0"/>
              </a:rPr>
              <a:t> </a:t>
            </a:r>
            <a:r>
              <a:rPr lang="en-US" sz="1500" dirty="0" err="1">
                <a:latin typeface="Times New Roman" panose="02020603050405020304" pitchFamily="18" charset="0"/>
              </a:rPr>
              <a:t>cambiât</a:t>
            </a:r>
            <a:r>
              <a:rPr lang="en-US" sz="1500" dirty="0">
                <a:latin typeface="Times New Roman" panose="02020603050405020304" pitchFamily="18" charset="0"/>
              </a:rPr>
              <a:t> </a:t>
            </a:r>
            <a:r>
              <a:rPr lang="en-US" sz="1500" dirty="0" err="1">
                <a:latin typeface="Times New Roman" panose="02020603050405020304" pitchFamily="18" charset="0"/>
              </a:rPr>
              <a:t>aziende</a:t>
            </a:r>
            <a:r>
              <a:rPr lang="en-US" sz="1500" dirty="0">
                <a:latin typeface="Times New Roman" panose="02020603050405020304" pitchFamily="18" charset="0"/>
              </a:rPr>
              <a:t> e mi </a:t>
            </a:r>
            <a:r>
              <a:rPr lang="en-US" sz="1500" dirty="0" err="1">
                <a:latin typeface="Times New Roman" panose="02020603050405020304" pitchFamily="18" charset="0"/>
              </a:rPr>
              <a:t>ài</a:t>
            </a:r>
            <a:r>
              <a:rPr lang="en-US" sz="1500" dirty="0">
                <a:latin typeface="Times New Roman" panose="02020603050405020304" pitchFamily="18" charset="0"/>
              </a:rPr>
              <a:t> </a:t>
            </a:r>
            <a:r>
              <a:rPr lang="en-US" sz="1500" dirty="0" err="1">
                <a:latin typeface="Times New Roman" panose="02020603050405020304" pitchFamily="18" charset="0"/>
              </a:rPr>
              <a:t>tacât</a:t>
            </a:r>
            <a:r>
              <a:rPr lang="en-US" sz="1500" dirty="0">
                <a:latin typeface="Times New Roman" panose="02020603050405020304" pitchFamily="18" charset="0"/>
              </a:rPr>
              <a:t> a </a:t>
            </a:r>
            <a:r>
              <a:rPr lang="en-US" sz="1500" dirty="0" err="1">
                <a:latin typeface="Times New Roman" panose="02020603050405020304" pitchFamily="18" charset="0"/>
              </a:rPr>
              <a:t>fâ</a:t>
            </a:r>
            <a:r>
              <a:rPr lang="en-US" sz="1500" dirty="0">
                <a:latin typeface="Times New Roman" panose="02020603050405020304" pitchFamily="18" charset="0"/>
              </a:rPr>
              <a:t> {</a:t>
            </a:r>
            <a:r>
              <a:rPr lang="en-US" sz="1500" i="1" dirty="0">
                <a:latin typeface="Times New Roman" panose="02020603050405020304" pitchFamily="18" charset="0"/>
              </a:rPr>
              <a:t>la </a:t>
            </a:r>
            <a:r>
              <a:rPr lang="en-US" sz="1500" i="1" dirty="0" err="1">
                <a:latin typeface="Times New Roman" panose="02020603050405020304" pitchFamily="18" charset="0"/>
              </a:rPr>
              <a:t>carriera</a:t>
            </a:r>
            <a:r>
              <a:rPr lang="en-US" sz="1500" dirty="0">
                <a:latin typeface="Times New Roman" panose="02020603050405020304" pitchFamily="18" charset="0"/>
              </a:rPr>
              <a:t>} di &lt;</a:t>
            </a:r>
            <a:r>
              <a:rPr lang="en-US" sz="1500" dirty="0" err="1">
                <a:latin typeface="Times New Roman" panose="02020603050405020304" pitchFamily="18" charset="0"/>
              </a:rPr>
              <a:t>mmh</a:t>
            </a:r>
            <a:r>
              <a:rPr lang="en-US" sz="1500" dirty="0">
                <a:latin typeface="Times New Roman" panose="02020603050405020304" pitchFamily="18" charset="0"/>
              </a:rPr>
              <a:t>&gt; 	&lt;</a:t>
            </a:r>
            <a:r>
              <a:rPr lang="en-US" sz="1500" dirty="0" err="1">
                <a:latin typeface="Times New Roman" panose="02020603050405020304" pitchFamily="18" charset="0"/>
              </a:rPr>
              <a:t>inspirazione</a:t>
            </a:r>
            <a:r>
              <a:rPr lang="en-US" sz="1500" dirty="0">
                <a:latin typeface="Times New Roman" panose="02020603050405020304" pitchFamily="18" charset="0"/>
              </a:rPr>
              <a:t>&gt; di </a:t>
            </a:r>
            <a:r>
              <a:rPr lang="en-US" sz="1500" dirty="0" err="1">
                <a:latin typeface="Times New Roman" panose="02020603050405020304" pitchFamily="18" charset="0"/>
              </a:rPr>
              <a:t>di</a:t>
            </a:r>
            <a:r>
              <a:rPr lang="en-US" sz="1500" dirty="0">
                <a:latin typeface="Times New Roman" panose="02020603050405020304" pitchFamily="18" charset="0"/>
              </a:rPr>
              <a:t> </a:t>
            </a:r>
            <a:r>
              <a:rPr lang="en-US" sz="1500" dirty="0" err="1">
                <a:latin typeface="Times New Roman" panose="02020603050405020304" pitchFamily="18" charset="0"/>
              </a:rPr>
              <a:t>acuisitor</a:t>
            </a:r>
            <a:r>
              <a:rPr lang="en-US" sz="1500" dirty="0">
                <a:latin typeface="Times New Roman" panose="02020603050405020304" pitchFamily="18" charset="0"/>
              </a:rPr>
              <a:t> fin a </a:t>
            </a:r>
            <a:r>
              <a:rPr lang="en-US" sz="1500" dirty="0" err="1">
                <a:latin typeface="Times New Roman" panose="02020603050405020304" pitchFamily="18" charset="0"/>
              </a:rPr>
              <a:t>diventâ</a:t>
            </a:r>
            <a:r>
              <a:rPr lang="en-US" sz="1500" dirty="0">
                <a:latin typeface="Times New Roman" panose="02020603050405020304" pitchFamily="18" charset="0"/>
              </a:rPr>
              <a:t> </a:t>
            </a:r>
            <a:r>
              <a:rPr lang="en-US" sz="1500" dirty="0" err="1">
                <a:latin typeface="Times New Roman" panose="02020603050405020304" pitchFamily="18" charset="0"/>
              </a:rPr>
              <a:t>responsabil</a:t>
            </a:r>
            <a:r>
              <a:rPr lang="en-US" sz="1500" dirty="0">
                <a:latin typeface="Times New Roman" panose="02020603050405020304" pitchFamily="18" charset="0"/>
              </a:rPr>
              <a:t> </a:t>
            </a:r>
            <a:r>
              <a:rPr lang="en-US" sz="1500" i="1" dirty="0" err="1">
                <a:latin typeface="Times New Roman" panose="02020603050405020304" pitchFamily="18" charset="0"/>
              </a:rPr>
              <a:t>dagli</a:t>
            </a:r>
            <a:r>
              <a:rPr lang="en-US" sz="1500" i="1" dirty="0">
                <a:latin typeface="Times New Roman" panose="02020603050405020304" pitchFamily="18" charset="0"/>
              </a:rPr>
              <a:t> </a:t>
            </a:r>
            <a:r>
              <a:rPr lang="en-US" sz="1500" i="1" dirty="0" err="1">
                <a:latin typeface="Times New Roman" panose="02020603050405020304" pitchFamily="18" charset="0"/>
              </a:rPr>
              <a:t>acquisti</a:t>
            </a:r>
            <a:r>
              <a:rPr lang="en-US" sz="1500" i="1" dirty="0">
                <a:latin typeface="Times New Roman" panose="02020603050405020304" pitchFamily="18" charset="0"/>
              </a:rPr>
              <a:t>&lt;ii&gt; </a:t>
            </a:r>
            <a:r>
              <a:rPr lang="en-US" sz="1500" dirty="0">
                <a:latin typeface="Times New Roman" panose="02020603050405020304" pitchFamily="18" charset="0"/>
              </a:rPr>
              <a:t>&lt;</a:t>
            </a:r>
            <a:r>
              <a:rPr lang="en-US" sz="1500" dirty="0" err="1">
                <a:latin typeface="Times New Roman" panose="02020603050405020304" pitchFamily="18" charset="0"/>
              </a:rPr>
              <a:t>inspirazione</a:t>
            </a:r>
            <a:r>
              <a:rPr lang="en-US" sz="1500" dirty="0">
                <a:latin typeface="Times New Roman" panose="02020603050405020304" pitchFamily="18" charset="0"/>
              </a:rPr>
              <a:t>&gt; 	&lt;</a:t>
            </a:r>
            <a:r>
              <a:rPr lang="en-US" sz="1500" dirty="0" err="1">
                <a:latin typeface="Times New Roman" panose="02020603050405020304" pitchFamily="18" charset="0"/>
              </a:rPr>
              <a:t>ee</a:t>
            </a:r>
            <a:r>
              <a:rPr lang="en-US" sz="1500" dirty="0">
                <a:latin typeface="Times New Roman" panose="02020603050405020304" pitchFamily="18" charset="0"/>
              </a:rPr>
              <a:t>&gt;eh </a:t>
            </a:r>
            <a:r>
              <a:rPr lang="en-US" sz="1500" i="1" dirty="0">
                <a:latin typeface="Times New Roman" panose="02020603050405020304" pitchFamily="18" charset="0"/>
              </a:rPr>
              <a:t>in </a:t>
            </a:r>
            <a:r>
              <a:rPr lang="en-US" sz="1500" i="1" dirty="0" err="1">
                <a:latin typeface="Times New Roman" panose="02020603050405020304" pitchFamily="18" charset="0"/>
              </a:rPr>
              <a:t>grosse</a:t>
            </a:r>
            <a:r>
              <a:rPr lang="en-US" sz="1500" i="1" dirty="0">
                <a:latin typeface="Times New Roman" panose="02020603050405020304" pitchFamily="18" charset="0"/>
              </a:rPr>
              <a:t> </a:t>
            </a:r>
            <a:r>
              <a:rPr lang="en-US" sz="1500" i="1" dirty="0" err="1">
                <a:latin typeface="Times New Roman" panose="02020603050405020304" pitchFamily="18" charset="0"/>
              </a:rPr>
              <a:t>aziende</a:t>
            </a:r>
            <a:r>
              <a:rPr lang="en-US" sz="1500" i="1" dirty="0">
                <a:latin typeface="Times New Roman" panose="02020603050405020304" pitchFamily="18" charset="0"/>
              </a:rPr>
              <a:t> </a:t>
            </a:r>
            <a:r>
              <a:rPr lang="en-US" sz="1500" dirty="0">
                <a:latin typeface="Times New Roman" panose="02020603050405020304" pitchFamily="18" charset="0"/>
              </a:rPr>
              <a:t>come&lt;</a:t>
            </a:r>
            <a:r>
              <a:rPr lang="en-US" sz="1500" dirty="0" err="1">
                <a:latin typeface="Times New Roman" panose="02020603050405020304" pitchFamily="18" charset="0"/>
              </a:rPr>
              <a:t>ee</a:t>
            </a:r>
            <a:r>
              <a:rPr lang="en-US" sz="1500" dirty="0">
                <a:latin typeface="Times New Roman" panose="02020603050405020304" pitchFamily="18" charset="0"/>
              </a:rPr>
              <a:t>&gt; Zanussi e Jacuzzi […] </a:t>
            </a:r>
          </a:p>
          <a:p>
            <a:pPr marL="365125" indent="0" algn="just" fontAlgn="auto">
              <a:lnSpc>
                <a:spcPct val="120000"/>
              </a:lnSpc>
              <a:spcAft>
                <a:spcPts val="0"/>
              </a:spcAft>
              <a:buFont typeface="Arial" panose="020B0604020202020204" pitchFamily="34" charset="0"/>
              <a:buNone/>
              <a:defRPr/>
            </a:pPr>
            <a:r>
              <a:rPr lang="en-US" sz="1300" dirty="0">
                <a:solidFill>
                  <a:srgbClr val="000000"/>
                </a:solidFill>
                <a:latin typeface="Times New Roman" panose="02020603050405020304" pitchFamily="18" charset="0"/>
                <a:cs typeface="Times New Roman" panose="02020603050405020304" pitchFamily="18" charset="0"/>
              </a:rPr>
              <a:t>(in the beginning I was a workman then I changed company and I started a career of buyer and I became purchasing manager for big companies like Zanussi and Jacuzzi)</a:t>
            </a:r>
          </a:p>
        </p:txBody>
      </p:sp>
      <p:sp>
        <p:nvSpPr>
          <p:cNvPr id="25606" name="Segnaposto testo 3"/>
          <p:cNvSpPr txBox="1">
            <a:spLocks/>
          </p:cNvSpPr>
          <p:nvPr/>
        </p:nvSpPr>
        <p:spPr bwMode="auto">
          <a:xfrm>
            <a:off x="339725" y="5072063"/>
            <a:ext cx="3741738" cy="763587"/>
          </a:xfrm>
          <a:prstGeom prst="rect">
            <a:avLst/>
          </a:prstGeom>
          <a:noFill/>
          <a:ln w="9525">
            <a:noFill/>
            <a:miter lim="800000"/>
            <a:headEnd/>
            <a:tailEnd/>
          </a:ln>
        </p:spPr>
        <p:txBody>
          <a:bodyPr/>
          <a:lstStyle/>
          <a:p>
            <a:pPr algn="just">
              <a:lnSpc>
                <a:spcPct val="90000"/>
              </a:lnSpc>
              <a:spcBef>
                <a:spcPts val="1000"/>
              </a:spcBef>
              <a:buFont typeface="Arial" charset="0"/>
              <a:buNone/>
            </a:pPr>
            <a:r>
              <a:rPr lang="it-IT" sz="1600" b="1">
                <a:latin typeface="Times New Roman" pitchFamily="18" charset="0"/>
                <a:cs typeface="Times New Roman" pitchFamily="18" charset="0"/>
              </a:rPr>
              <a:t>MB</a:t>
            </a:r>
            <a:r>
              <a:rPr lang="it-IT" sz="1600">
                <a:latin typeface="Times New Roman" pitchFamily="18" charset="0"/>
                <a:cs typeface="Times New Roman" pitchFamily="18" charset="0"/>
              </a:rPr>
              <a:t> → 36; native speaker: Friulian/Italian; education: Italy/Ireland; EU official; 6</a:t>
            </a:r>
            <a:r>
              <a:rPr lang="en-US" sz="1600" baseline="30000">
                <a:latin typeface="Times New Roman" pitchFamily="18" charset="0"/>
                <a:cs typeface="Times New Roman" pitchFamily="18" charset="0"/>
              </a:rPr>
              <a:t>th</a:t>
            </a:r>
            <a:r>
              <a:rPr lang="en-US" sz="1600">
                <a:latin typeface="Times New Roman" pitchFamily="18" charset="0"/>
                <a:cs typeface="Times New Roman" pitchFamily="18" charset="0"/>
              </a:rPr>
              <a:t> </a:t>
            </a:r>
            <a:r>
              <a:rPr lang="it-IT" sz="1600">
                <a:latin typeface="Times New Roman" pitchFamily="18" charset="0"/>
                <a:cs typeface="Times New Roman" pitchFamily="18" charset="0"/>
              </a:rPr>
              <a:t> year in Brussels</a:t>
            </a:r>
            <a:endParaRPr lang="en-GB" sz="1600">
              <a:latin typeface="Times New Roman" pitchFamily="18" charset="0"/>
              <a:cs typeface="Times New Roman" pitchFamily="18" charset="0"/>
            </a:endParaRPr>
          </a:p>
        </p:txBody>
      </p:sp>
      <p:sp>
        <p:nvSpPr>
          <p:cNvPr id="8" name="Segnaposto contenuto 2"/>
          <p:cNvSpPr txBox="1">
            <a:spLocks/>
          </p:cNvSpPr>
          <p:nvPr/>
        </p:nvSpPr>
        <p:spPr>
          <a:xfrm>
            <a:off x="4271963" y="5030788"/>
            <a:ext cx="7715250" cy="971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20000"/>
              </a:lnSpc>
              <a:spcAft>
                <a:spcPts val="0"/>
              </a:spcAft>
              <a:buFont typeface="Arial" panose="020B0604020202020204" pitchFamily="34" charset="0"/>
              <a:buNone/>
              <a:defRPr/>
            </a:pPr>
            <a:r>
              <a:rPr lang="en-US" sz="1700" dirty="0">
                <a:latin typeface="Times New Roman" panose="02020603050405020304" pitchFamily="18" charset="0"/>
                <a:cs typeface="Times New Roman" panose="02020603050405020304" pitchFamily="18" charset="0"/>
              </a:rPr>
              <a:t>[13] </a:t>
            </a:r>
            <a:r>
              <a:rPr lang="en-US" sz="1700" dirty="0" err="1">
                <a:latin typeface="Times New Roman" panose="02020603050405020304" pitchFamily="18" charset="0"/>
                <a:cs typeface="Times New Roman" panose="02020603050405020304" pitchFamily="18" charset="0"/>
              </a:rPr>
              <a:t>Dipent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dipent</a:t>
            </a:r>
            <a:r>
              <a:rPr lang="en-US" sz="1700" dirty="0">
                <a:latin typeface="Times New Roman" panose="02020603050405020304" pitchFamily="18" charset="0"/>
                <a:cs typeface="Times New Roman" panose="02020603050405020304" pitchFamily="18" charset="0"/>
              </a:rPr>
              <a:t> &lt;pl&gt; </a:t>
            </a:r>
            <a:r>
              <a:rPr lang="en-US" sz="1700" i="1" dirty="0">
                <a:latin typeface="Times New Roman" panose="02020603050405020304" pitchFamily="18" charset="0"/>
                <a:cs typeface="Times New Roman" panose="02020603050405020304" pitchFamily="18" charset="0"/>
              </a:rPr>
              <a:t>a tent </a:t>
            </a:r>
            <a:r>
              <a:rPr lang="en-US" sz="1700" dirty="0">
                <a:latin typeface="Times New Roman" panose="02020603050405020304" pitchFamily="18" charset="0"/>
                <a:cs typeface="Times New Roman" panose="02020603050405020304" pitchFamily="18" charset="0"/>
              </a:rPr>
              <a:t>a </a:t>
            </a:r>
            <a:r>
              <a:rPr lang="en-US" sz="1700" dirty="0" err="1">
                <a:latin typeface="Times New Roman" panose="02020603050405020304" pitchFamily="18" charset="0"/>
                <a:cs typeface="Times New Roman" panose="02020603050405020304" pitchFamily="18" charset="0"/>
              </a:rPr>
              <a:t>st</a:t>
            </a:r>
            <a:r>
              <a:rPr lang="en-US" sz="1700" dirty="0" err="1">
                <a:latin typeface="Times New Roman" panose="02020603050405020304" pitchFamily="18" charset="0"/>
              </a:rPr>
              <a:t>â</a:t>
            </a:r>
            <a:r>
              <a:rPr lang="en-US" sz="1700" dirty="0">
                <a:latin typeface="Times New Roman" panose="02020603050405020304" pitchFamily="18" charset="0"/>
              </a:rPr>
              <a:t> o </a:t>
            </a:r>
            <a:r>
              <a:rPr lang="en-US" sz="1700" dirty="0" err="1">
                <a:latin typeface="Times New Roman" panose="02020603050405020304" pitchFamily="18" charset="0"/>
              </a:rPr>
              <a:t>po</a:t>
            </a:r>
            <a:r>
              <a:rPr lang="en-US" sz="1700" dirty="0" err="1">
                <a:latin typeface="Times New Roman" panose="02020603050405020304" pitchFamily="18" charset="0"/>
                <a:cs typeface="Times New Roman" panose="02020603050405020304" pitchFamily="18" charset="0"/>
              </a:rPr>
              <a:t>ʃ</a:t>
            </a:r>
            <a:r>
              <a:rPr lang="en-US" sz="1700" dirty="0">
                <a:latin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dîʃ</a:t>
            </a:r>
            <a:r>
              <a:rPr lang="en-US" sz="1700" dirty="0">
                <a:latin typeface="Times New Roman" panose="02020603050405020304" pitchFamily="18" charset="0"/>
                <a:cs typeface="Times New Roman" panose="02020603050405020304" pitchFamily="18" charset="0"/>
              </a:rPr>
              <a:t> o a </a:t>
            </a:r>
            <a:r>
              <a:rPr lang="en-US" sz="1700" dirty="0" err="1">
                <a:latin typeface="Times New Roman" panose="02020603050405020304" pitchFamily="18" charset="0"/>
                <a:cs typeface="Times New Roman" panose="02020603050405020304" pitchFamily="18" charset="0"/>
              </a:rPr>
              <a:t>stoi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pui</a:t>
            </a:r>
            <a:r>
              <a:rPr lang="en-US" sz="1700" dirty="0">
                <a:latin typeface="Times New Roman" panose="02020603050405020304" pitchFamily="18" charset="0"/>
                <a:cs typeface="Times New Roman" panose="02020603050405020304" pitchFamily="18" charset="0"/>
              </a:rPr>
              <a:t> di </a:t>
            </a:r>
            <a:r>
              <a:rPr lang="en-US" sz="1700" dirty="0" err="1">
                <a:latin typeface="Times New Roman" panose="02020603050405020304" pitchFamily="18" charset="0"/>
                <a:cs typeface="Times New Roman" panose="02020603050405020304" pitchFamily="18" charset="0"/>
              </a:rPr>
              <a:t>une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setemane</a:t>
            </a:r>
            <a:endParaRPr lang="en-US" sz="1700" dirty="0">
              <a:latin typeface="Times New Roman" panose="02020603050405020304" pitchFamily="18" charset="0"/>
              <a:cs typeface="Times New Roman" panose="02020603050405020304" pitchFamily="18" charset="0"/>
            </a:endParaRPr>
          </a:p>
          <a:p>
            <a:pPr marL="365125" indent="0" algn="just" fontAlgn="auto">
              <a:lnSpc>
                <a:spcPct val="120000"/>
              </a:lnSpc>
              <a:spcAft>
                <a:spcPts val="0"/>
              </a:spcAft>
              <a:buFont typeface="Arial" panose="020B0604020202020204" pitchFamily="34" charset="0"/>
              <a:buNone/>
              <a:defRPr/>
            </a:pPr>
            <a:r>
              <a:rPr lang="en-US" sz="1300" dirty="0">
                <a:latin typeface="Times New Roman" panose="02020603050405020304" pitchFamily="18" charset="0"/>
                <a:cs typeface="Times New Roman" panose="02020603050405020304" pitchFamily="18" charset="0"/>
              </a:rPr>
              <a:t> (it depends it depends I tend to stay few days or more than a week)</a:t>
            </a:r>
          </a:p>
        </p:txBody>
      </p:sp>
      <p:sp>
        <p:nvSpPr>
          <p:cNvPr id="25608" name="Sottotitolo 2"/>
          <p:cNvSpPr txBox="1">
            <a:spLocks/>
          </p:cNvSpPr>
          <p:nvPr/>
        </p:nvSpPr>
        <p:spPr bwMode="auto">
          <a:xfrm>
            <a:off x="1414463" y="6496050"/>
            <a:ext cx="9623425" cy="273050"/>
          </a:xfrm>
          <a:prstGeom prst="rect">
            <a:avLst/>
          </a:prstGeom>
          <a:noFill/>
          <a:ln w="9525">
            <a:noFill/>
            <a:miter lim="800000"/>
            <a:headEnd/>
            <a:tailEnd/>
          </a:ln>
        </p:spPr>
        <p:txBody>
          <a:bodyPr/>
          <a:lstStyle/>
          <a:p>
            <a:pPr algn="ctr">
              <a:lnSpc>
                <a:spcPct val="90000"/>
              </a:lnSpc>
              <a:spcBef>
                <a:spcPts val="1000"/>
              </a:spcBef>
              <a:buFont typeface="Arial" charset="0"/>
              <a:buNone/>
            </a:pPr>
            <a:r>
              <a:rPr lang="it-IT" sz="1400">
                <a:latin typeface="Times New Roman" pitchFamily="18" charset="0"/>
              </a:rPr>
              <a:t>CLARC, Rijeka 24-26 June 2021</a:t>
            </a:r>
            <a:endParaRPr lang="it-IT" sz="1200">
              <a:latin typeface="Times New Roman" pitchFamily="18" charset="0"/>
            </a:endParaRPr>
          </a:p>
        </p:txBody>
      </p:sp>
      <p:cxnSp>
        <p:nvCxnSpPr>
          <p:cNvPr id="10" name="Connettore 2 9"/>
          <p:cNvCxnSpPr>
            <a:cxnSpLocks/>
          </p:cNvCxnSpPr>
          <p:nvPr/>
        </p:nvCxnSpPr>
        <p:spPr>
          <a:xfrm>
            <a:off x="2095500" y="1801813"/>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10" name="Segnaposto testo 3"/>
          <p:cNvSpPr txBox="1">
            <a:spLocks/>
          </p:cNvSpPr>
          <p:nvPr/>
        </p:nvSpPr>
        <p:spPr bwMode="auto">
          <a:xfrm>
            <a:off x="296863" y="1973263"/>
            <a:ext cx="3933825" cy="798512"/>
          </a:xfrm>
          <a:prstGeom prst="rect">
            <a:avLst/>
          </a:prstGeom>
          <a:noFill/>
          <a:ln w="9525">
            <a:noFill/>
            <a:miter lim="800000"/>
            <a:headEnd/>
            <a:tailEnd/>
          </a:ln>
        </p:spPr>
        <p:txBody>
          <a:bodyPr/>
          <a:lstStyle/>
          <a:p>
            <a:pPr algn="just" eaLnBrk="0" hangingPunct="0">
              <a:buFont typeface="Arial" charset="0"/>
              <a:buNone/>
            </a:pPr>
            <a:r>
              <a:rPr lang="it-IT" sz="1600">
                <a:latin typeface="Times New Roman" pitchFamily="18" charset="0"/>
                <a:cs typeface="Times New Roman" pitchFamily="18" charset="0"/>
              </a:rPr>
              <a:t>[10] Emphasis</a:t>
            </a:r>
          </a:p>
          <a:p>
            <a:pPr algn="just" eaLnBrk="0" hangingPunct="0">
              <a:buFont typeface="Arial" charset="0"/>
              <a:buNone/>
            </a:pPr>
            <a:r>
              <a:rPr lang="it-IT" sz="1600">
                <a:latin typeface="Times New Roman" pitchFamily="18" charset="0"/>
                <a:cs typeface="Times New Roman" pitchFamily="18" charset="0"/>
              </a:rPr>
              <a:t>[11] Variable extension switched elements</a:t>
            </a:r>
          </a:p>
          <a:p>
            <a:pPr algn="just" eaLnBrk="0" hangingPunct="0">
              <a:buFont typeface="Arial" charset="0"/>
              <a:buNone/>
            </a:pPr>
            <a:endParaRPr lang="it-IT" sz="1600">
              <a:latin typeface="Times New Roman" pitchFamily="18" charset="0"/>
              <a:cs typeface="Times New Roman" pitchFamily="18" charset="0"/>
            </a:endParaRPr>
          </a:p>
        </p:txBody>
      </p:sp>
      <p:cxnSp>
        <p:nvCxnSpPr>
          <p:cNvPr id="12" name="Connettore 2 11"/>
          <p:cNvCxnSpPr>
            <a:cxnSpLocks/>
          </p:cNvCxnSpPr>
          <p:nvPr/>
        </p:nvCxnSpPr>
        <p:spPr>
          <a:xfrm>
            <a:off x="2079625" y="3784600"/>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12" name="Segnaposto testo 3"/>
          <p:cNvSpPr txBox="1">
            <a:spLocks/>
          </p:cNvSpPr>
          <p:nvPr/>
        </p:nvSpPr>
        <p:spPr bwMode="auto">
          <a:xfrm>
            <a:off x="296863" y="4057650"/>
            <a:ext cx="3375025" cy="681038"/>
          </a:xfrm>
          <a:prstGeom prst="rect">
            <a:avLst/>
          </a:prstGeom>
          <a:noFill/>
          <a:ln w="9525">
            <a:noFill/>
            <a:miter lim="800000"/>
            <a:headEnd/>
            <a:tailEnd/>
          </a:ln>
        </p:spPr>
        <p:txBody>
          <a:bodyPr/>
          <a:lstStyle/>
          <a:p>
            <a:pPr algn="just" eaLnBrk="0" hangingPunct="0">
              <a:buFont typeface="Arial" charset="0"/>
              <a:buNone/>
            </a:pPr>
            <a:r>
              <a:rPr lang="it-IT" sz="1600">
                <a:latin typeface="Times New Roman" pitchFamily="18" charset="0"/>
                <a:cs typeface="Times New Roman" pitchFamily="18" charset="0"/>
              </a:rPr>
              <a:t>[12]Tag + lexical gap + stable extension switched elements</a:t>
            </a:r>
          </a:p>
          <a:p>
            <a:pPr algn="just" eaLnBrk="0" hangingPunct="0">
              <a:buFont typeface="Arial" charset="0"/>
              <a:buNone/>
            </a:pPr>
            <a:endParaRPr lang="it-IT" sz="1600">
              <a:latin typeface="Times New Roman" pitchFamily="18" charset="0"/>
              <a:cs typeface="Times New Roman" pitchFamily="18" charset="0"/>
            </a:endParaRPr>
          </a:p>
        </p:txBody>
      </p:sp>
      <p:cxnSp>
        <p:nvCxnSpPr>
          <p:cNvPr id="14" name="Connettore 2 13"/>
          <p:cNvCxnSpPr>
            <a:cxnSpLocks/>
          </p:cNvCxnSpPr>
          <p:nvPr/>
        </p:nvCxnSpPr>
        <p:spPr>
          <a:xfrm>
            <a:off x="2079625" y="5722938"/>
            <a:ext cx="0" cy="2254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14" name="Segnaposto testo 3"/>
          <p:cNvSpPr txBox="1">
            <a:spLocks/>
          </p:cNvSpPr>
          <p:nvPr/>
        </p:nvSpPr>
        <p:spPr bwMode="auto">
          <a:xfrm>
            <a:off x="339725" y="6024563"/>
            <a:ext cx="3373438" cy="417512"/>
          </a:xfrm>
          <a:prstGeom prst="rect">
            <a:avLst/>
          </a:prstGeom>
          <a:noFill/>
          <a:ln w="9525">
            <a:noFill/>
            <a:miter lim="800000"/>
            <a:headEnd/>
            <a:tailEnd/>
          </a:ln>
        </p:spPr>
        <p:txBody>
          <a:bodyPr/>
          <a:lstStyle/>
          <a:p>
            <a:pPr algn="just" eaLnBrk="0" hangingPunct="0">
              <a:buFont typeface="Arial" charset="0"/>
              <a:buNone/>
            </a:pPr>
            <a:r>
              <a:rPr lang="it-IT" sz="1600">
                <a:latin typeface="Times New Roman" pitchFamily="18" charset="0"/>
                <a:cs typeface="Times New Roman" pitchFamily="18" charset="0"/>
              </a:rPr>
              <a:t>[13] HLE: Italian + Friulian</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7750</TotalTime>
  <Words>2675</Words>
  <Application>Microsoft Office PowerPoint</Application>
  <PresentationFormat>Widescreen</PresentationFormat>
  <Paragraphs>309</Paragraphs>
  <Slides>19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Calibri</vt:lpstr>
      <vt:lpstr>Calibri Light</vt:lpstr>
      <vt:lpstr>SILDoulos IPA93</vt:lpstr>
      <vt:lpstr>Tahoma</vt:lpstr>
      <vt:lpstr>Times New Roman</vt:lpstr>
      <vt:lpstr>Tema di Office</vt:lpstr>
      <vt:lpstr>The Friulian community in Belgium: an overview on the current linguistic context</vt:lpstr>
      <vt:lpstr>Introduction</vt:lpstr>
      <vt:lpstr>Friulian – historical, geographical and sociolinguistic overview</vt:lpstr>
      <vt:lpstr>Emigration in Belgium</vt:lpstr>
      <vt:lpstr>Presentazione standard di PowerPoint</vt:lpstr>
      <vt:lpstr>Presentazione standard di PowerPoint</vt:lpstr>
      <vt:lpstr>Liège</vt:lpstr>
      <vt:lpstr>Brussels</vt:lpstr>
      <vt:lpstr>Brussels 2° group</vt:lpstr>
      <vt:lpstr>Final considerations</vt:lpstr>
      <vt:lpstr>Speech corpus</vt:lpstr>
      <vt:lpstr>Timing – stress- / syllable-based patterns </vt:lpstr>
      <vt:lpstr>How to measure rhythm?</vt:lpstr>
      <vt:lpstr>Speech Rhythm Models and Rhythmic Metrics  Sources of variability in metrics estimate</vt:lpstr>
      <vt:lpstr>A speech sample for testing rhythmic metrics</vt:lpstr>
      <vt:lpstr>Comparing metrics: Correlatore  (Mairano &amp; Romano, 2009)</vt:lpstr>
      <vt:lpstr>Friulian vs. Slovenian </vt:lpstr>
      <vt:lpstr>Rhythmic Metrics  for Friulian and Fr-Frl bilingual speakers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“Pò èsse piuma e ppò èsse fèro”:  la voce di Roma nel parlato mediatico e negli scritti dei poeti del Novecento</dc:title>
  <dc:creator>Antonio Romano</dc:creator>
  <cp:lastModifiedBy>Antonio Romano</cp:lastModifiedBy>
  <cp:revision>47</cp:revision>
  <dcterms:created xsi:type="dcterms:W3CDTF">2021-06-05T17:07:53Z</dcterms:created>
  <dcterms:modified xsi:type="dcterms:W3CDTF">2022-01-20T07:55:24Z</dcterms:modified>
</cp:coreProperties>
</file>